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99"/>
  </p:notesMasterIdLst>
  <p:handoutMasterIdLst>
    <p:handoutMasterId r:id="rId100"/>
  </p:handoutMasterIdLst>
  <p:sldIdLst>
    <p:sldId id="256" r:id="rId2"/>
    <p:sldId id="591" r:id="rId3"/>
    <p:sldId id="592" r:id="rId4"/>
    <p:sldId id="572" r:id="rId5"/>
    <p:sldId id="467" r:id="rId6"/>
    <p:sldId id="479" r:id="rId7"/>
    <p:sldId id="593" r:id="rId8"/>
    <p:sldId id="594" r:id="rId9"/>
    <p:sldId id="573" r:id="rId10"/>
    <p:sldId id="574" r:id="rId11"/>
    <p:sldId id="575" r:id="rId12"/>
    <p:sldId id="576" r:id="rId13"/>
    <p:sldId id="413" r:id="rId14"/>
    <p:sldId id="484" r:id="rId15"/>
    <p:sldId id="485" r:id="rId16"/>
    <p:sldId id="486" r:id="rId17"/>
    <p:sldId id="487" r:id="rId18"/>
    <p:sldId id="512" r:id="rId19"/>
    <p:sldId id="510" r:id="rId20"/>
    <p:sldId id="509" r:id="rId21"/>
    <p:sldId id="577" r:id="rId22"/>
    <p:sldId id="508" r:id="rId23"/>
    <p:sldId id="507" r:id="rId24"/>
    <p:sldId id="506" r:id="rId25"/>
    <p:sldId id="505" r:id="rId26"/>
    <p:sldId id="504" r:id="rId27"/>
    <p:sldId id="503" r:id="rId28"/>
    <p:sldId id="578" r:id="rId29"/>
    <p:sldId id="502" r:id="rId30"/>
    <p:sldId id="501" r:id="rId31"/>
    <p:sldId id="500" r:id="rId32"/>
    <p:sldId id="499" r:id="rId33"/>
    <p:sldId id="498" r:id="rId34"/>
    <p:sldId id="497" r:id="rId35"/>
    <p:sldId id="496" r:id="rId36"/>
    <p:sldId id="579" r:id="rId37"/>
    <p:sldId id="495" r:id="rId38"/>
    <p:sldId id="494" r:id="rId39"/>
    <p:sldId id="580" r:id="rId40"/>
    <p:sldId id="493" r:id="rId41"/>
    <p:sldId id="492" r:id="rId42"/>
    <p:sldId id="491" r:id="rId43"/>
    <p:sldId id="490" r:id="rId44"/>
    <p:sldId id="535" r:id="rId45"/>
    <p:sldId id="534" r:id="rId46"/>
    <p:sldId id="533" r:id="rId47"/>
    <p:sldId id="532" r:id="rId48"/>
    <p:sldId id="531" r:id="rId49"/>
    <p:sldId id="530" r:id="rId50"/>
    <p:sldId id="581" r:id="rId51"/>
    <p:sldId id="529" r:id="rId52"/>
    <p:sldId id="528" r:id="rId53"/>
    <p:sldId id="527" r:id="rId54"/>
    <p:sldId id="526" r:id="rId55"/>
    <p:sldId id="525" r:id="rId56"/>
    <p:sldId id="524" r:id="rId57"/>
    <p:sldId id="523" r:id="rId58"/>
    <p:sldId id="522" r:id="rId59"/>
    <p:sldId id="582" r:id="rId60"/>
    <p:sldId id="521" r:id="rId61"/>
    <p:sldId id="520" r:id="rId62"/>
    <p:sldId id="519" r:id="rId63"/>
    <p:sldId id="583" r:id="rId64"/>
    <p:sldId id="518" r:id="rId65"/>
    <p:sldId id="517" r:id="rId66"/>
    <p:sldId id="516" r:id="rId67"/>
    <p:sldId id="514" r:id="rId68"/>
    <p:sldId id="584" r:id="rId69"/>
    <p:sldId id="513" r:id="rId70"/>
    <p:sldId id="548" r:id="rId71"/>
    <p:sldId id="547" r:id="rId72"/>
    <p:sldId id="546" r:id="rId73"/>
    <p:sldId id="545" r:id="rId74"/>
    <p:sldId id="544" r:id="rId75"/>
    <p:sldId id="543" r:id="rId76"/>
    <p:sldId id="542" r:id="rId77"/>
    <p:sldId id="541" r:id="rId78"/>
    <p:sldId id="540" r:id="rId79"/>
    <p:sldId id="539" r:id="rId80"/>
    <p:sldId id="538" r:id="rId81"/>
    <p:sldId id="537" r:id="rId82"/>
    <p:sldId id="585" r:id="rId83"/>
    <p:sldId id="536" r:id="rId84"/>
    <p:sldId id="569" r:id="rId85"/>
    <p:sldId id="568" r:id="rId86"/>
    <p:sldId id="586" r:id="rId87"/>
    <p:sldId id="567" r:id="rId88"/>
    <p:sldId id="587" r:id="rId89"/>
    <p:sldId id="566" r:id="rId90"/>
    <p:sldId id="588" r:id="rId91"/>
    <p:sldId id="565" r:id="rId92"/>
    <p:sldId id="589" r:id="rId93"/>
    <p:sldId id="564" r:id="rId94"/>
    <p:sldId id="562" r:id="rId95"/>
    <p:sldId id="590" r:id="rId96"/>
    <p:sldId id="561" r:id="rId97"/>
    <p:sldId id="372" r:id="rId98"/>
  </p:sldIdLst>
  <p:sldSz cx="9144000" cy="6858000" type="screen4x3"/>
  <p:notesSz cx="9926638" cy="6797675"/>
  <p:defaultTextStyle>
    <a:defPPr>
      <a:defRPr lang="pt-BR"/>
    </a:defPPr>
    <a:lvl1pPr algn="l" rtl="0" fontAlgn="base">
      <a:spcBef>
        <a:spcPct val="20000"/>
      </a:spcBef>
      <a:spcAft>
        <a:spcPct val="0"/>
      </a:spcAft>
      <a:buClr>
        <a:schemeClr val="accent1"/>
      </a:buClr>
      <a:buSzPct val="65000"/>
      <a:buFont typeface="Wingdings" pitchFamily="2" charset="2"/>
      <a:defRPr sz="2000" kern="1200">
        <a:solidFill>
          <a:schemeClr val="tx1"/>
        </a:solidFill>
        <a:latin typeface="Arial" charset="0"/>
        <a:ea typeface="+mn-ea"/>
        <a:cs typeface="+mn-cs"/>
      </a:defRPr>
    </a:lvl1pPr>
    <a:lvl2pPr marL="457180" algn="l" rtl="0" fontAlgn="base">
      <a:spcBef>
        <a:spcPct val="20000"/>
      </a:spcBef>
      <a:spcAft>
        <a:spcPct val="0"/>
      </a:spcAft>
      <a:buClr>
        <a:schemeClr val="accent1"/>
      </a:buClr>
      <a:buSzPct val="65000"/>
      <a:buFont typeface="Wingdings" pitchFamily="2" charset="2"/>
      <a:defRPr sz="2000" kern="1200">
        <a:solidFill>
          <a:schemeClr val="tx1"/>
        </a:solidFill>
        <a:latin typeface="Arial" charset="0"/>
        <a:ea typeface="+mn-ea"/>
        <a:cs typeface="+mn-cs"/>
      </a:defRPr>
    </a:lvl2pPr>
    <a:lvl3pPr marL="914359" algn="l" rtl="0" fontAlgn="base">
      <a:spcBef>
        <a:spcPct val="20000"/>
      </a:spcBef>
      <a:spcAft>
        <a:spcPct val="0"/>
      </a:spcAft>
      <a:buClr>
        <a:schemeClr val="accent1"/>
      </a:buClr>
      <a:buSzPct val="65000"/>
      <a:buFont typeface="Wingdings" pitchFamily="2" charset="2"/>
      <a:defRPr sz="2000" kern="1200">
        <a:solidFill>
          <a:schemeClr val="tx1"/>
        </a:solidFill>
        <a:latin typeface="Arial" charset="0"/>
        <a:ea typeface="+mn-ea"/>
        <a:cs typeface="+mn-cs"/>
      </a:defRPr>
    </a:lvl3pPr>
    <a:lvl4pPr marL="1371538" algn="l" rtl="0" fontAlgn="base">
      <a:spcBef>
        <a:spcPct val="20000"/>
      </a:spcBef>
      <a:spcAft>
        <a:spcPct val="0"/>
      </a:spcAft>
      <a:buClr>
        <a:schemeClr val="accent1"/>
      </a:buClr>
      <a:buSzPct val="65000"/>
      <a:buFont typeface="Wingdings" pitchFamily="2" charset="2"/>
      <a:defRPr sz="2000" kern="1200">
        <a:solidFill>
          <a:schemeClr val="tx1"/>
        </a:solidFill>
        <a:latin typeface="Arial" charset="0"/>
        <a:ea typeface="+mn-ea"/>
        <a:cs typeface="+mn-cs"/>
      </a:defRPr>
    </a:lvl4pPr>
    <a:lvl5pPr marL="1828717" algn="l" rtl="0" fontAlgn="base">
      <a:spcBef>
        <a:spcPct val="20000"/>
      </a:spcBef>
      <a:spcAft>
        <a:spcPct val="0"/>
      </a:spcAft>
      <a:buClr>
        <a:schemeClr val="accent1"/>
      </a:buClr>
      <a:buSzPct val="65000"/>
      <a:buFont typeface="Wingdings" pitchFamily="2" charset="2"/>
      <a:defRPr sz="2000" kern="1200">
        <a:solidFill>
          <a:schemeClr val="tx1"/>
        </a:solidFill>
        <a:latin typeface="Arial" charset="0"/>
        <a:ea typeface="+mn-ea"/>
        <a:cs typeface="+mn-cs"/>
      </a:defRPr>
    </a:lvl5pPr>
    <a:lvl6pPr marL="2285897" algn="l" defTabSz="914359" rtl="0" eaLnBrk="1" latinLnBrk="0" hangingPunct="1">
      <a:defRPr sz="2000" kern="1200">
        <a:solidFill>
          <a:schemeClr val="tx1"/>
        </a:solidFill>
        <a:latin typeface="Arial" charset="0"/>
        <a:ea typeface="+mn-ea"/>
        <a:cs typeface="+mn-cs"/>
      </a:defRPr>
    </a:lvl6pPr>
    <a:lvl7pPr marL="2743076" algn="l" defTabSz="914359" rtl="0" eaLnBrk="1" latinLnBrk="0" hangingPunct="1">
      <a:defRPr sz="2000" kern="1200">
        <a:solidFill>
          <a:schemeClr val="tx1"/>
        </a:solidFill>
        <a:latin typeface="Arial" charset="0"/>
        <a:ea typeface="+mn-ea"/>
        <a:cs typeface="+mn-cs"/>
      </a:defRPr>
    </a:lvl7pPr>
    <a:lvl8pPr marL="3200256" algn="l" defTabSz="914359" rtl="0" eaLnBrk="1" latinLnBrk="0" hangingPunct="1">
      <a:defRPr sz="2000" kern="1200">
        <a:solidFill>
          <a:schemeClr val="tx1"/>
        </a:solidFill>
        <a:latin typeface="Arial" charset="0"/>
        <a:ea typeface="+mn-ea"/>
        <a:cs typeface="+mn-cs"/>
      </a:defRPr>
    </a:lvl8pPr>
    <a:lvl9pPr marL="3657435" algn="l" defTabSz="914359"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21" autoAdjust="0"/>
    <p:restoredTop sz="94494" autoAdjust="0"/>
  </p:normalViewPr>
  <p:slideViewPr>
    <p:cSldViewPr>
      <p:cViewPr>
        <p:scale>
          <a:sx n="74" d="100"/>
          <a:sy n="74" d="100"/>
        </p:scale>
        <p:origin x="-12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4301974" cy="339434"/>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5622511" y="0"/>
            <a:ext cx="4301974" cy="339434"/>
          </a:xfrm>
          <a:prstGeom prst="rect">
            <a:avLst/>
          </a:prstGeom>
        </p:spPr>
        <p:txBody>
          <a:bodyPr vert="horz" lIns="91440" tIns="45720" rIns="91440" bIns="45720" rtlCol="0"/>
          <a:lstStyle>
            <a:lvl1pPr algn="r">
              <a:defRPr sz="1200"/>
            </a:lvl1pPr>
          </a:lstStyle>
          <a:p>
            <a:fld id="{CA0F7815-297F-4E6F-9210-1CD84775ED7A}" type="datetimeFigureOut">
              <a:rPr lang="pt-BR" smtClean="0"/>
              <a:pPr/>
              <a:t>28/08/2020</a:t>
            </a:fld>
            <a:endParaRPr lang="pt-BR"/>
          </a:p>
        </p:txBody>
      </p:sp>
      <p:sp>
        <p:nvSpPr>
          <p:cNvPr id="4" name="Espaço Reservado para Rodapé 3"/>
          <p:cNvSpPr>
            <a:spLocks noGrp="1"/>
          </p:cNvSpPr>
          <p:nvPr>
            <p:ph type="ftr" sz="quarter" idx="2"/>
          </p:nvPr>
        </p:nvSpPr>
        <p:spPr>
          <a:xfrm>
            <a:off x="1" y="6457118"/>
            <a:ext cx="4301974" cy="339434"/>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5622511" y="6457118"/>
            <a:ext cx="4301974" cy="339434"/>
          </a:xfrm>
          <a:prstGeom prst="rect">
            <a:avLst/>
          </a:prstGeom>
        </p:spPr>
        <p:txBody>
          <a:bodyPr vert="horz" lIns="91440" tIns="45720" rIns="91440" bIns="45720" rtlCol="0" anchor="b"/>
          <a:lstStyle>
            <a:lvl1pPr algn="r">
              <a:defRPr sz="1200"/>
            </a:lvl1pPr>
          </a:lstStyle>
          <a:p>
            <a:fld id="{148736CA-8D37-4E3B-BCBD-C47466E14147}" type="slidenum">
              <a:rPr lang="pt-BR" smtClean="0"/>
              <a:pPr/>
              <a:t>‹nº›</a:t>
            </a:fld>
            <a:endParaRPr lang="pt-BR"/>
          </a:p>
        </p:txBody>
      </p:sp>
    </p:spTree>
    <p:extLst>
      <p:ext uri="{BB962C8B-B14F-4D97-AF65-F5344CB8AC3E}">
        <p14:creationId xmlns:p14="http://schemas.microsoft.com/office/powerpoint/2010/main" xmlns="" val="3033326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4301543" cy="339884"/>
          </a:xfrm>
          <a:prstGeom prst="rect">
            <a:avLst/>
          </a:prstGeom>
        </p:spPr>
        <p:txBody>
          <a:bodyPr vert="horz" lIns="96661" tIns="48331" rIns="96661" bIns="48331" rtlCol="0"/>
          <a:lstStyle>
            <a:lvl1pPr algn="l">
              <a:defRPr sz="1300"/>
            </a:lvl1pPr>
          </a:lstStyle>
          <a:p>
            <a:endParaRPr lang="pt-BR"/>
          </a:p>
        </p:txBody>
      </p:sp>
      <p:sp>
        <p:nvSpPr>
          <p:cNvPr id="3" name="Espaço Reservado para Data 2"/>
          <p:cNvSpPr>
            <a:spLocks noGrp="1"/>
          </p:cNvSpPr>
          <p:nvPr>
            <p:ph type="dt" idx="1"/>
          </p:nvPr>
        </p:nvSpPr>
        <p:spPr>
          <a:xfrm>
            <a:off x="5622798" y="0"/>
            <a:ext cx="4301543" cy="339884"/>
          </a:xfrm>
          <a:prstGeom prst="rect">
            <a:avLst/>
          </a:prstGeom>
        </p:spPr>
        <p:txBody>
          <a:bodyPr vert="horz" lIns="96661" tIns="48331" rIns="96661" bIns="48331" rtlCol="0"/>
          <a:lstStyle>
            <a:lvl1pPr algn="r">
              <a:defRPr sz="1300"/>
            </a:lvl1pPr>
          </a:lstStyle>
          <a:p>
            <a:fld id="{216FC32A-8476-4FC6-8C17-0540C6086DCB}" type="datetimeFigureOut">
              <a:rPr lang="pt-BR" smtClean="0"/>
              <a:pPr/>
              <a:t>28/08/2020</a:t>
            </a:fld>
            <a:endParaRPr lang="pt-BR"/>
          </a:p>
        </p:txBody>
      </p:sp>
      <p:sp>
        <p:nvSpPr>
          <p:cNvPr id="4" name="Espaço Reservado para Imagem de Slide 3"/>
          <p:cNvSpPr>
            <a:spLocks noGrp="1" noRot="1" noChangeAspect="1"/>
          </p:cNvSpPr>
          <p:nvPr>
            <p:ph type="sldImg" idx="2"/>
          </p:nvPr>
        </p:nvSpPr>
        <p:spPr>
          <a:xfrm>
            <a:off x="3263900" y="511175"/>
            <a:ext cx="3398838" cy="2547938"/>
          </a:xfrm>
          <a:prstGeom prst="rect">
            <a:avLst/>
          </a:prstGeom>
          <a:noFill/>
          <a:ln w="12700">
            <a:solidFill>
              <a:prstClr val="black"/>
            </a:solidFill>
          </a:ln>
        </p:spPr>
        <p:txBody>
          <a:bodyPr vert="horz" lIns="96661" tIns="48331" rIns="96661" bIns="48331" rtlCol="0" anchor="ctr"/>
          <a:lstStyle/>
          <a:p>
            <a:endParaRPr lang="pt-BR"/>
          </a:p>
        </p:txBody>
      </p:sp>
      <p:sp>
        <p:nvSpPr>
          <p:cNvPr id="5" name="Espaço Reservado para Anotações 4"/>
          <p:cNvSpPr>
            <a:spLocks noGrp="1"/>
          </p:cNvSpPr>
          <p:nvPr>
            <p:ph type="body" sz="quarter" idx="3"/>
          </p:nvPr>
        </p:nvSpPr>
        <p:spPr>
          <a:xfrm>
            <a:off x="992664" y="3228896"/>
            <a:ext cx="7941310" cy="3058954"/>
          </a:xfrm>
          <a:prstGeom prst="rect">
            <a:avLst/>
          </a:prstGeom>
        </p:spPr>
        <p:txBody>
          <a:bodyPr vert="horz" lIns="96661" tIns="48331" rIns="96661" bIns="48331"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6456612"/>
            <a:ext cx="4301543" cy="339884"/>
          </a:xfrm>
          <a:prstGeom prst="rect">
            <a:avLst/>
          </a:prstGeom>
        </p:spPr>
        <p:txBody>
          <a:bodyPr vert="horz" lIns="96661" tIns="48331" rIns="96661" bIns="48331" rtlCol="0" anchor="b"/>
          <a:lstStyle>
            <a:lvl1pPr algn="l">
              <a:defRPr sz="1300"/>
            </a:lvl1pPr>
          </a:lstStyle>
          <a:p>
            <a:endParaRPr lang="pt-BR"/>
          </a:p>
        </p:txBody>
      </p:sp>
      <p:sp>
        <p:nvSpPr>
          <p:cNvPr id="7" name="Espaço Reservado para Número de Slide 6"/>
          <p:cNvSpPr>
            <a:spLocks noGrp="1"/>
          </p:cNvSpPr>
          <p:nvPr>
            <p:ph type="sldNum" sz="quarter" idx="5"/>
          </p:nvPr>
        </p:nvSpPr>
        <p:spPr>
          <a:xfrm>
            <a:off x="5622798" y="6456612"/>
            <a:ext cx="4301543" cy="339884"/>
          </a:xfrm>
          <a:prstGeom prst="rect">
            <a:avLst/>
          </a:prstGeom>
        </p:spPr>
        <p:txBody>
          <a:bodyPr vert="horz" lIns="96661" tIns="48331" rIns="96661" bIns="48331" rtlCol="0" anchor="b"/>
          <a:lstStyle>
            <a:lvl1pPr algn="r">
              <a:defRPr sz="1300"/>
            </a:lvl1pPr>
          </a:lstStyle>
          <a:p>
            <a:fld id="{C446E1FD-F986-4F07-9205-A39E2351871C}" type="slidenum">
              <a:rPr lang="pt-BR" smtClean="0"/>
              <a:pPr/>
              <a:t>‹nº›</a:t>
            </a:fld>
            <a:endParaRPr lang="pt-BR"/>
          </a:p>
        </p:txBody>
      </p:sp>
    </p:spTree>
    <p:extLst>
      <p:ext uri="{BB962C8B-B14F-4D97-AF65-F5344CB8AC3E}">
        <p14:creationId xmlns:p14="http://schemas.microsoft.com/office/powerpoint/2010/main" xmlns="" val="1260911551"/>
      </p:ext>
    </p:extLst>
  </p:cSld>
  <p:clrMap bg1="lt1" tx1="dk1" bg2="lt2" tx2="dk2" accent1="accent1" accent2="accent2" accent3="accent3" accent4="accent4" accent5="accent5" accent6="accent6" hlink="hlink" folHlink="folHlink"/>
  <p:notesStyle>
    <a:lvl1pPr marL="0" algn="l" defTabSz="914359" rtl="0" eaLnBrk="1" latinLnBrk="0" hangingPunct="1">
      <a:defRPr sz="1200" kern="1200">
        <a:solidFill>
          <a:schemeClr val="tx1"/>
        </a:solidFill>
        <a:latin typeface="+mn-lt"/>
        <a:ea typeface="+mn-ea"/>
        <a:cs typeface="+mn-cs"/>
      </a:defRPr>
    </a:lvl1pPr>
    <a:lvl2pPr marL="457180" algn="l" defTabSz="914359" rtl="0" eaLnBrk="1" latinLnBrk="0" hangingPunct="1">
      <a:defRPr sz="1200" kern="1200">
        <a:solidFill>
          <a:schemeClr val="tx1"/>
        </a:solidFill>
        <a:latin typeface="+mn-lt"/>
        <a:ea typeface="+mn-ea"/>
        <a:cs typeface="+mn-cs"/>
      </a:defRPr>
    </a:lvl2pPr>
    <a:lvl3pPr marL="914359" algn="l" defTabSz="914359" rtl="0" eaLnBrk="1" latinLnBrk="0" hangingPunct="1">
      <a:defRPr sz="1200" kern="1200">
        <a:solidFill>
          <a:schemeClr val="tx1"/>
        </a:solidFill>
        <a:latin typeface="+mn-lt"/>
        <a:ea typeface="+mn-ea"/>
        <a:cs typeface="+mn-cs"/>
      </a:defRPr>
    </a:lvl3pPr>
    <a:lvl4pPr marL="1371538" algn="l" defTabSz="914359" rtl="0" eaLnBrk="1" latinLnBrk="0" hangingPunct="1">
      <a:defRPr sz="1200" kern="1200">
        <a:solidFill>
          <a:schemeClr val="tx1"/>
        </a:solidFill>
        <a:latin typeface="+mn-lt"/>
        <a:ea typeface="+mn-ea"/>
        <a:cs typeface="+mn-cs"/>
      </a:defRPr>
    </a:lvl4pPr>
    <a:lvl5pPr marL="1828717" algn="l" defTabSz="914359" rtl="0" eaLnBrk="1" latinLnBrk="0" hangingPunct="1">
      <a:defRPr sz="1200" kern="1200">
        <a:solidFill>
          <a:schemeClr val="tx1"/>
        </a:solidFill>
        <a:latin typeface="+mn-lt"/>
        <a:ea typeface="+mn-ea"/>
        <a:cs typeface="+mn-cs"/>
      </a:defRPr>
    </a:lvl5pPr>
    <a:lvl6pPr marL="2285897" algn="l" defTabSz="914359" rtl="0" eaLnBrk="1" latinLnBrk="0" hangingPunct="1">
      <a:defRPr sz="1200" kern="1200">
        <a:solidFill>
          <a:schemeClr val="tx1"/>
        </a:solidFill>
        <a:latin typeface="+mn-lt"/>
        <a:ea typeface="+mn-ea"/>
        <a:cs typeface="+mn-cs"/>
      </a:defRPr>
    </a:lvl6pPr>
    <a:lvl7pPr marL="2743076" algn="l" defTabSz="914359" rtl="0" eaLnBrk="1" latinLnBrk="0" hangingPunct="1">
      <a:defRPr sz="1200" kern="1200">
        <a:solidFill>
          <a:schemeClr val="tx1"/>
        </a:solidFill>
        <a:latin typeface="+mn-lt"/>
        <a:ea typeface="+mn-ea"/>
        <a:cs typeface="+mn-cs"/>
      </a:defRPr>
    </a:lvl7pPr>
    <a:lvl8pPr marL="3200256" algn="l" defTabSz="914359" rtl="0" eaLnBrk="1" latinLnBrk="0" hangingPunct="1">
      <a:defRPr sz="1200" kern="1200">
        <a:solidFill>
          <a:schemeClr val="tx1"/>
        </a:solidFill>
        <a:latin typeface="+mn-lt"/>
        <a:ea typeface="+mn-ea"/>
        <a:cs typeface="+mn-cs"/>
      </a:defRPr>
    </a:lvl8pPr>
    <a:lvl9pPr marL="3657435" algn="l" defTabSz="9143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C446E1FD-F986-4F07-9205-A39E2351871C}" type="slidenum">
              <a:rPr lang="pt-BR" smtClean="0"/>
              <a:pPr/>
              <a:t>1</a:t>
            </a:fld>
            <a:endParaRPr lang="pt-BR"/>
          </a:p>
        </p:txBody>
      </p:sp>
    </p:spTree>
    <p:extLst>
      <p:ext uri="{BB962C8B-B14F-4D97-AF65-F5344CB8AC3E}">
        <p14:creationId xmlns:p14="http://schemas.microsoft.com/office/powerpoint/2010/main" xmlns="" val="287123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Slide de título">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1"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36" tIns="45718" rIns="91436" bIns="45718"/>
          <a:lstStyle/>
          <a:p>
            <a:pPr>
              <a:defRPr/>
            </a:pPr>
            <a:endParaRPr lang="pt-BR"/>
          </a:p>
        </p:txBody>
      </p:sp>
      <p:sp>
        <p:nvSpPr>
          <p:cNvPr id="5" name="Line 8"/>
          <p:cNvSpPr>
            <a:spLocks noChangeShapeType="1"/>
          </p:cNvSpPr>
          <p:nvPr/>
        </p:nvSpPr>
        <p:spPr bwMode="auto">
          <a:xfrm>
            <a:off x="1981201" y="3962400"/>
            <a:ext cx="6511925" cy="0"/>
          </a:xfrm>
          <a:prstGeom prst="line">
            <a:avLst/>
          </a:prstGeom>
          <a:noFill/>
          <a:ln w="19050">
            <a:solidFill>
              <a:schemeClr val="accent1"/>
            </a:solidFill>
            <a:round/>
            <a:headEnd/>
            <a:tailEnd/>
          </a:ln>
          <a:effectLst/>
        </p:spPr>
        <p:txBody>
          <a:bodyPr lIns="91436" tIns="45718" rIns="91436" bIns="45718"/>
          <a:lstStyle/>
          <a:p>
            <a:pPr>
              <a:defRPr/>
            </a:pPr>
            <a:endParaRPr lang="pt-BR"/>
          </a:p>
        </p:txBody>
      </p:sp>
      <p:sp>
        <p:nvSpPr>
          <p:cNvPr id="64514" name="Rectangle 2"/>
          <p:cNvSpPr>
            <a:spLocks noGrp="1" noChangeArrowheads="1"/>
          </p:cNvSpPr>
          <p:nvPr>
            <p:ph type="ctrTitle"/>
          </p:nvPr>
        </p:nvSpPr>
        <p:spPr>
          <a:xfrm>
            <a:off x="914401" y="1524000"/>
            <a:ext cx="7623175" cy="1752600"/>
          </a:xfrm>
        </p:spPr>
        <p:txBody>
          <a:bodyPr/>
          <a:lstStyle>
            <a:lvl1pPr>
              <a:defRPr sz="5000"/>
            </a:lvl1pPr>
          </a:lstStyle>
          <a:p>
            <a:r>
              <a:rPr lang="pt-BR" altLang="en-US"/>
              <a:t>Clique para editar o estilo do título mestre</a:t>
            </a:r>
          </a:p>
        </p:txBody>
      </p:sp>
      <p:sp>
        <p:nvSpPr>
          <p:cNvPr id="6451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pt-BR" altLang="en-US"/>
              <a:t>Clique para editar o estilo do subtítulo mestre</a:t>
            </a:r>
          </a:p>
        </p:txBody>
      </p:sp>
      <p:sp>
        <p:nvSpPr>
          <p:cNvPr id="6" name="Rectangle 4"/>
          <p:cNvSpPr>
            <a:spLocks noGrp="1" noChangeArrowheads="1"/>
          </p:cNvSpPr>
          <p:nvPr>
            <p:ph type="dt" sz="half" idx="10"/>
          </p:nvPr>
        </p:nvSpPr>
        <p:spPr/>
        <p:txBody>
          <a:bodyPr/>
          <a:lstStyle>
            <a:lvl1pPr>
              <a:defRPr smtClean="0"/>
            </a:lvl1pPr>
          </a:lstStyle>
          <a:p>
            <a:pPr>
              <a:defRPr/>
            </a:pPr>
            <a:endParaRPr lang="pt-BR" altLang="en-US"/>
          </a:p>
        </p:txBody>
      </p:sp>
      <p:sp>
        <p:nvSpPr>
          <p:cNvPr id="7" name="Rectangle 5"/>
          <p:cNvSpPr>
            <a:spLocks noGrp="1" noChangeArrowheads="1"/>
          </p:cNvSpPr>
          <p:nvPr>
            <p:ph type="ftr" sz="quarter" idx="11"/>
          </p:nvPr>
        </p:nvSpPr>
        <p:spPr>
          <a:xfrm>
            <a:off x="3124201" y="6243638"/>
            <a:ext cx="2895600" cy="457200"/>
          </a:xfrm>
        </p:spPr>
        <p:txBody>
          <a:bodyPr/>
          <a:lstStyle>
            <a:lvl1pPr>
              <a:defRPr smtClean="0"/>
            </a:lvl1pPr>
          </a:lstStyle>
          <a:p>
            <a:pPr>
              <a:defRPr/>
            </a:pPr>
            <a:endParaRPr lang="pt-BR" altLang="en-US"/>
          </a:p>
        </p:txBody>
      </p:sp>
      <p:sp>
        <p:nvSpPr>
          <p:cNvPr id="8" name="Rectangle 6"/>
          <p:cNvSpPr>
            <a:spLocks noGrp="1" noChangeArrowheads="1"/>
          </p:cNvSpPr>
          <p:nvPr>
            <p:ph type="sldNum" sz="quarter" idx="12"/>
          </p:nvPr>
        </p:nvSpPr>
        <p:spPr/>
        <p:txBody>
          <a:bodyPr/>
          <a:lstStyle>
            <a:lvl1pPr>
              <a:defRPr smtClean="0"/>
            </a:lvl1pPr>
          </a:lstStyle>
          <a:p>
            <a:pPr>
              <a:defRPr/>
            </a:pPr>
            <a:fld id="{846B7C91-C290-4CDA-8201-D5B66617248A}" type="slidenum">
              <a:rPr lang="pt-BR" altLang="en-US"/>
              <a:pPr>
                <a:defRPr/>
              </a:pPr>
              <a:t>‹nº›</a:t>
            </a:fld>
            <a:endParaRPr lang="pt-BR"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en-US"/>
          </a:p>
        </p:txBody>
      </p:sp>
      <p:sp>
        <p:nvSpPr>
          <p:cNvPr id="6" name="Rectangle 6"/>
          <p:cNvSpPr>
            <a:spLocks noGrp="1" noChangeArrowheads="1"/>
          </p:cNvSpPr>
          <p:nvPr>
            <p:ph type="sldNum" sz="quarter" idx="12"/>
          </p:nvPr>
        </p:nvSpPr>
        <p:spPr>
          <a:ln/>
        </p:spPr>
        <p:txBody>
          <a:bodyPr/>
          <a:lstStyle>
            <a:lvl1pPr>
              <a:defRPr/>
            </a:lvl1pPr>
          </a:lstStyle>
          <a:p>
            <a:pPr>
              <a:defRPr/>
            </a:pPr>
            <a:fld id="{8B444262-406A-4A58-8292-6A8326B88712}" type="slidenum">
              <a:rPr lang="pt-BR" altLang="en-US"/>
              <a:pPr>
                <a:defRPr/>
              </a:pPr>
              <a:t>‹nº›</a:t>
            </a:fld>
            <a:endParaRPr lang="pt-B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7814"/>
            <a:ext cx="2057400" cy="5853112"/>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1" y="277814"/>
            <a:ext cx="6019800" cy="5853112"/>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en-US"/>
          </a:p>
        </p:txBody>
      </p:sp>
      <p:sp>
        <p:nvSpPr>
          <p:cNvPr id="6" name="Rectangle 6"/>
          <p:cNvSpPr>
            <a:spLocks noGrp="1" noChangeArrowheads="1"/>
          </p:cNvSpPr>
          <p:nvPr>
            <p:ph type="sldNum" sz="quarter" idx="12"/>
          </p:nvPr>
        </p:nvSpPr>
        <p:spPr>
          <a:ln/>
        </p:spPr>
        <p:txBody>
          <a:bodyPr/>
          <a:lstStyle>
            <a:lvl1pPr>
              <a:defRPr/>
            </a:lvl1pPr>
          </a:lstStyle>
          <a:p>
            <a:pPr>
              <a:defRPr/>
            </a:pPr>
            <a:fld id="{564D109E-C495-477F-8D03-BE9A7A96BB04}" type="slidenum">
              <a:rPr lang="pt-BR" altLang="en-US"/>
              <a:pPr>
                <a:defRPr/>
              </a:pPr>
              <a:t>‹nº›</a:t>
            </a:fld>
            <a:endParaRPr lang="pt-B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ítulo e gráfic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1139825"/>
          </a:xfrm>
        </p:spPr>
        <p:txBody>
          <a:bodyPr/>
          <a:lstStyle/>
          <a:p>
            <a:r>
              <a:rPr lang="pt-BR" smtClean="0"/>
              <a:t>Clique para editar o estilo do título mestre</a:t>
            </a:r>
            <a:endParaRPr lang="pt-BR"/>
          </a:p>
        </p:txBody>
      </p:sp>
      <p:sp>
        <p:nvSpPr>
          <p:cNvPr id="3" name="Espaço Reservado para Gráfico 2"/>
          <p:cNvSpPr>
            <a:spLocks noGrp="1"/>
          </p:cNvSpPr>
          <p:nvPr>
            <p:ph type="chart" idx="1"/>
          </p:nvPr>
        </p:nvSpPr>
        <p:spPr>
          <a:xfrm>
            <a:off x="457200" y="1600201"/>
            <a:ext cx="8229600" cy="4530725"/>
          </a:xfrm>
        </p:spPr>
        <p:txBody>
          <a:bodyPr/>
          <a:lstStyle/>
          <a:p>
            <a:pPr lvl="0"/>
            <a:endParaRPr lang="pt-B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en-US"/>
          </a:p>
        </p:txBody>
      </p:sp>
      <p:sp>
        <p:nvSpPr>
          <p:cNvPr id="6" name="Rectangle 6"/>
          <p:cNvSpPr>
            <a:spLocks noGrp="1" noChangeArrowheads="1"/>
          </p:cNvSpPr>
          <p:nvPr>
            <p:ph type="sldNum" sz="quarter" idx="12"/>
          </p:nvPr>
        </p:nvSpPr>
        <p:spPr>
          <a:ln/>
        </p:spPr>
        <p:txBody>
          <a:bodyPr/>
          <a:lstStyle>
            <a:lvl1pPr>
              <a:defRPr/>
            </a:lvl1pPr>
          </a:lstStyle>
          <a:p>
            <a:pPr>
              <a:defRPr/>
            </a:pPr>
            <a:fld id="{635BCFC5-4367-4126-B919-DF7F4DB21192}" type="slidenum">
              <a:rPr lang="pt-BR" altLang="en-US"/>
              <a:pPr>
                <a:defRPr/>
              </a:pPr>
              <a:t>‹nº›</a:t>
            </a:fld>
            <a:endParaRPr lang="pt-B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en-US"/>
          </a:p>
        </p:txBody>
      </p:sp>
      <p:sp>
        <p:nvSpPr>
          <p:cNvPr id="6" name="Rectangle 6"/>
          <p:cNvSpPr>
            <a:spLocks noGrp="1" noChangeArrowheads="1"/>
          </p:cNvSpPr>
          <p:nvPr>
            <p:ph type="sldNum" sz="quarter" idx="12"/>
          </p:nvPr>
        </p:nvSpPr>
        <p:spPr>
          <a:ln/>
        </p:spPr>
        <p:txBody>
          <a:bodyPr/>
          <a:lstStyle>
            <a:lvl1pPr>
              <a:defRPr/>
            </a:lvl1pPr>
          </a:lstStyle>
          <a:p>
            <a:pPr>
              <a:defRPr/>
            </a:pPr>
            <a:fld id="{63D914A8-E72D-4B16-8F85-7F82C6248337}" type="slidenum">
              <a:rPr lang="pt-BR" altLang="en-US"/>
              <a:pPr>
                <a:defRPr/>
              </a:pPr>
              <a:t>‹nº›</a:t>
            </a:fld>
            <a:endParaRPr lang="pt-B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4"/>
            <a:ext cx="7772400" cy="1500187"/>
          </a:xfrm>
        </p:spPr>
        <p:txBody>
          <a:bodyPr anchor="b"/>
          <a:lstStyle>
            <a:lvl1pPr marL="0" indent="0">
              <a:buNone/>
              <a:defRPr sz="2000"/>
            </a:lvl1pPr>
            <a:lvl2pPr marL="457180" indent="0">
              <a:buNone/>
              <a:defRPr sz="1800"/>
            </a:lvl2pPr>
            <a:lvl3pPr marL="914359" indent="0">
              <a:buNone/>
              <a:defRPr sz="1600"/>
            </a:lvl3pPr>
            <a:lvl4pPr marL="1371538" indent="0">
              <a:buNone/>
              <a:defRPr sz="1400"/>
            </a:lvl4pPr>
            <a:lvl5pPr marL="1828717" indent="0">
              <a:buNone/>
              <a:defRPr sz="1400"/>
            </a:lvl5pPr>
            <a:lvl6pPr marL="2285897" indent="0">
              <a:buNone/>
              <a:defRPr sz="1400"/>
            </a:lvl6pPr>
            <a:lvl7pPr marL="2743076" indent="0">
              <a:buNone/>
              <a:defRPr sz="1400"/>
            </a:lvl7pPr>
            <a:lvl8pPr marL="3200256" indent="0">
              <a:buNone/>
              <a:defRPr sz="1400"/>
            </a:lvl8pPr>
            <a:lvl9pPr marL="3657435"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pt-BR" altLang="en-US"/>
          </a:p>
        </p:txBody>
      </p:sp>
      <p:sp>
        <p:nvSpPr>
          <p:cNvPr id="6" name="Rectangle 6"/>
          <p:cNvSpPr>
            <a:spLocks noGrp="1" noChangeArrowheads="1"/>
          </p:cNvSpPr>
          <p:nvPr>
            <p:ph type="sldNum" sz="quarter" idx="12"/>
          </p:nvPr>
        </p:nvSpPr>
        <p:spPr>
          <a:ln/>
        </p:spPr>
        <p:txBody>
          <a:bodyPr/>
          <a:lstStyle>
            <a:lvl1pPr>
              <a:defRPr/>
            </a:lvl1pPr>
          </a:lstStyle>
          <a:p>
            <a:pPr>
              <a:defRPr/>
            </a:pPr>
            <a:fld id="{CA0D78E9-7088-4C9D-A41E-E34A3CBD1625}" type="slidenum">
              <a:rPr lang="pt-BR" altLang="en-US"/>
              <a:pPr>
                <a:defRPr/>
              </a:pPr>
              <a:t>‹nº›</a:t>
            </a:fld>
            <a:endParaRPr lang="pt-B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en-US"/>
          </a:p>
        </p:txBody>
      </p:sp>
      <p:sp>
        <p:nvSpPr>
          <p:cNvPr id="7" name="Rectangle 6"/>
          <p:cNvSpPr>
            <a:spLocks noGrp="1" noChangeArrowheads="1"/>
          </p:cNvSpPr>
          <p:nvPr>
            <p:ph type="sldNum" sz="quarter" idx="12"/>
          </p:nvPr>
        </p:nvSpPr>
        <p:spPr>
          <a:ln/>
        </p:spPr>
        <p:txBody>
          <a:bodyPr/>
          <a:lstStyle>
            <a:lvl1pPr>
              <a:defRPr/>
            </a:lvl1pPr>
          </a:lstStyle>
          <a:p>
            <a:pPr>
              <a:defRPr/>
            </a:pPr>
            <a:fld id="{C2C55B97-33B6-4A9A-B638-92B4A6834E71}" type="slidenum">
              <a:rPr lang="pt-BR" altLang="en-US"/>
              <a:pPr>
                <a:defRPr/>
              </a:pPr>
              <a:t>‹nº›</a:t>
            </a:fld>
            <a:endParaRPr lang="pt-B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180" indent="0">
              <a:buNone/>
              <a:defRPr sz="2000" b="1"/>
            </a:lvl2pPr>
            <a:lvl3pPr marL="914359" indent="0">
              <a:buNone/>
              <a:defRPr sz="1800" b="1"/>
            </a:lvl3pPr>
            <a:lvl4pPr marL="1371538" indent="0">
              <a:buNone/>
              <a:defRPr sz="1600" b="1"/>
            </a:lvl4pPr>
            <a:lvl5pPr marL="1828717" indent="0">
              <a:buNone/>
              <a:defRPr sz="1600" b="1"/>
            </a:lvl5pPr>
            <a:lvl6pPr marL="2285897" indent="0">
              <a:buNone/>
              <a:defRPr sz="1600" b="1"/>
            </a:lvl6pPr>
            <a:lvl7pPr marL="2743076" indent="0">
              <a:buNone/>
              <a:defRPr sz="1600" b="1"/>
            </a:lvl7pPr>
            <a:lvl8pPr marL="3200256" indent="0">
              <a:buNone/>
              <a:defRPr sz="1600" b="1"/>
            </a:lvl8pPr>
            <a:lvl9pPr marL="3657435"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180" indent="0">
              <a:buNone/>
              <a:defRPr sz="2000" b="1"/>
            </a:lvl2pPr>
            <a:lvl3pPr marL="914359" indent="0">
              <a:buNone/>
              <a:defRPr sz="1800" b="1"/>
            </a:lvl3pPr>
            <a:lvl4pPr marL="1371538" indent="0">
              <a:buNone/>
              <a:defRPr sz="1600" b="1"/>
            </a:lvl4pPr>
            <a:lvl5pPr marL="1828717" indent="0">
              <a:buNone/>
              <a:defRPr sz="1600" b="1"/>
            </a:lvl5pPr>
            <a:lvl6pPr marL="2285897" indent="0">
              <a:buNone/>
              <a:defRPr sz="1600" b="1"/>
            </a:lvl6pPr>
            <a:lvl7pPr marL="2743076" indent="0">
              <a:buNone/>
              <a:defRPr sz="1600" b="1"/>
            </a:lvl7pPr>
            <a:lvl8pPr marL="3200256" indent="0">
              <a:buNone/>
              <a:defRPr sz="1600" b="1"/>
            </a:lvl8pPr>
            <a:lvl9pPr marL="3657435"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pt-BR" altLang="en-US"/>
          </a:p>
        </p:txBody>
      </p:sp>
      <p:sp>
        <p:nvSpPr>
          <p:cNvPr id="9" name="Rectangle 6"/>
          <p:cNvSpPr>
            <a:spLocks noGrp="1" noChangeArrowheads="1"/>
          </p:cNvSpPr>
          <p:nvPr>
            <p:ph type="sldNum" sz="quarter" idx="12"/>
          </p:nvPr>
        </p:nvSpPr>
        <p:spPr>
          <a:ln/>
        </p:spPr>
        <p:txBody>
          <a:bodyPr/>
          <a:lstStyle>
            <a:lvl1pPr>
              <a:defRPr/>
            </a:lvl1pPr>
          </a:lstStyle>
          <a:p>
            <a:pPr>
              <a:defRPr/>
            </a:pPr>
            <a:fld id="{F5CC410C-C1AC-4927-BDCA-E12CA35261F7}" type="slidenum">
              <a:rPr lang="pt-BR" altLang="en-US"/>
              <a:pPr>
                <a:defRPr/>
              </a:pPr>
              <a:t>‹nº›</a:t>
            </a:fld>
            <a:endParaRPr lang="pt-B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pt-BR" altLang="en-US"/>
          </a:p>
        </p:txBody>
      </p:sp>
      <p:sp>
        <p:nvSpPr>
          <p:cNvPr id="5" name="Rectangle 6"/>
          <p:cNvSpPr>
            <a:spLocks noGrp="1" noChangeArrowheads="1"/>
          </p:cNvSpPr>
          <p:nvPr>
            <p:ph type="sldNum" sz="quarter" idx="12"/>
          </p:nvPr>
        </p:nvSpPr>
        <p:spPr>
          <a:ln/>
        </p:spPr>
        <p:txBody>
          <a:bodyPr/>
          <a:lstStyle>
            <a:lvl1pPr>
              <a:defRPr/>
            </a:lvl1pPr>
          </a:lstStyle>
          <a:p>
            <a:pPr>
              <a:defRPr/>
            </a:pPr>
            <a:fld id="{8E126DE7-BE3C-426E-A9B1-699EE3576659}" type="slidenum">
              <a:rPr lang="pt-BR" altLang="en-US"/>
              <a:pPr>
                <a:defRPr/>
              </a:pPr>
              <a:t>‹nº›</a:t>
            </a:fld>
            <a:endParaRPr lang="pt-B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pt-BR" altLang="en-US"/>
          </a:p>
        </p:txBody>
      </p:sp>
      <p:sp>
        <p:nvSpPr>
          <p:cNvPr id="4" name="Rectangle 6"/>
          <p:cNvSpPr>
            <a:spLocks noGrp="1" noChangeArrowheads="1"/>
          </p:cNvSpPr>
          <p:nvPr>
            <p:ph type="sldNum" sz="quarter" idx="12"/>
          </p:nvPr>
        </p:nvSpPr>
        <p:spPr>
          <a:ln/>
        </p:spPr>
        <p:txBody>
          <a:bodyPr/>
          <a:lstStyle>
            <a:lvl1pPr>
              <a:defRPr/>
            </a:lvl1pPr>
          </a:lstStyle>
          <a:p>
            <a:pPr>
              <a:defRPr/>
            </a:pPr>
            <a:fld id="{4CB860A5-3E25-4ED7-B8AC-B1E0D77E6F89}" type="slidenum">
              <a:rPr lang="pt-BR" altLang="en-US"/>
              <a:pPr>
                <a:defRPr/>
              </a:pPr>
              <a:t>‹nº›</a:t>
            </a:fld>
            <a:endParaRPr lang="pt-B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1" y="1435101"/>
            <a:ext cx="3008313" cy="4691063"/>
          </a:xfrm>
        </p:spPr>
        <p:txBody>
          <a:bodyPr/>
          <a:lstStyle>
            <a:lvl1pPr marL="0" indent="0">
              <a:buNone/>
              <a:defRPr sz="1400"/>
            </a:lvl1pPr>
            <a:lvl2pPr marL="457180" indent="0">
              <a:buNone/>
              <a:defRPr sz="1200"/>
            </a:lvl2pPr>
            <a:lvl3pPr marL="914359" indent="0">
              <a:buNone/>
              <a:defRPr sz="1000"/>
            </a:lvl3pPr>
            <a:lvl4pPr marL="1371538" indent="0">
              <a:buNone/>
              <a:defRPr sz="900"/>
            </a:lvl4pPr>
            <a:lvl5pPr marL="1828717" indent="0">
              <a:buNone/>
              <a:defRPr sz="900"/>
            </a:lvl5pPr>
            <a:lvl6pPr marL="2285897" indent="0">
              <a:buNone/>
              <a:defRPr sz="900"/>
            </a:lvl6pPr>
            <a:lvl7pPr marL="2743076" indent="0">
              <a:buNone/>
              <a:defRPr sz="900"/>
            </a:lvl7pPr>
            <a:lvl8pPr marL="3200256" indent="0">
              <a:buNone/>
              <a:defRPr sz="900"/>
            </a:lvl8pPr>
            <a:lvl9pPr marL="3657435"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en-US"/>
          </a:p>
        </p:txBody>
      </p:sp>
      <p:sp>
        <p:nvSpPr>
          <p:cNvPr id="7" name="Rectangle 6"/>
          <p:cNvSpPr>
            <a:spLocks noGrp="1" noChangeArrowheads="1"/>
          </p:cNvSpPr>
          <p:nvPr>
            <p:ph type="sldNum" sz="quarter" idx="12"/>
          </p:nvPr>
        </p:nvSpPr>
        <p:spPr>
          <a:ln/>
        </p:spPr>
        <p:txBody>
          <a:bodyPr/>
          <a:lstStyle>
            <a:lvl1pPr>
              <a:defRPr/>
            </a:lvl1pPr>
          </a:lstStyle>
          <a:p>
            <a:pPr>
              <a:defRPr/>
            </a:pPr>
            <a:fld id="{E8E9D41F-8CD4-4D9D-B441-9096973F5084}" type="slidenum">
              <a:rPr lang="pt-BR" altLang="en-US"/>
              <a:pPr>
                <a:defRPr/>
              </a:pPr>
              <a:t>‹nº›</a:t>
            </a:fld>
            <a:endParaRPr lang="pt-B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180" indent="0">
              <a:buNone/>
              <a:defRPr sz="2800"/>
            </a:lvl2pPr>
            <a:lvl3pPr marL="914359" indent="0">
              <a:buNone/>
              <a:defRPr sz="2400"/>
            </a:lvl3pPr>
            <a:lvl4pPr marL="1371538" indent="0">
              <a:buNone/>
              <a:defRPr sz="2000"/>
            </a:lvl4pPr>
            <a:lvl5pPr marL="1828717" indent="0">
              <a:buNone/>
              <a:defRPr sz="2000"/>
            </a:lvl5pPr>
            <a:lvl6pPr marL="2285897" indent="0">
              <a:buNone/>
              <a:defRPr sz="2000"/>
            </a:lvl6pPr>
            <a:lvl7pPr marL="2743076" indent="0">
              <a:buNone/>
              <a:defRPr sz="2000"/>
            </a:lvl7pPr>
            <a:lvl8pPr marL="3200256" indent="0">
              <a:buNone/>
              <a:defRPr sz="2000"/>
            </a:lvl8pPr>
            <a:lvl9pPr marL="3657435"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180" indent="0">
              <a:buNone/>
              <a:defRPr sz="1200"/>
            </a:lvl2pPr>
            <a:lvl3pPr marL="914359" indent="0">
              <a:buNone/>
              <a:defRPr sz="1000"/>
            </a:lvl3pPr>
            <a:lvl4pPr marL="1371538" indent="0">
              <a:buNone/>
              <a:defRPr sz="900"/>
            </a:lvl4pPr>
            <a:lvl5pPr marL="1828717" indent="0">
              <a:buNone/>
              <a:defRPr sz="900"/>
            </a:lvl5pPr>
            <a:lvl6pPr marL="2285897" indent="0">
              <a:buNone/>
              <a:defRPr sz="900"/>
            </a:lvl6pPr>
            <a:lvl7pPr marL="2743076" indent="0">
              <a:buNone/>
              <a:defRPr sz="900"/>
            </a:lvl7pPr>
            <a:lvl8pPr marL="3200256" indent="0">
              <a:buNone/>
              <a:defRPr sz="900"/>
            </a:lvl8pPr>
            <a:lvl9pPr marL="3657435"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pt-BR" altLang="en-US"/>
          </a:p>
        </p:txBody>
      </p:sp>
      <p:sp>
        <p:nvSpPr>
          <p:cNvPr id="7" name="Rectangle 6"/>
          <p:cNvSpPr>
            <a:spLocks noGrp="1" noChangeArrowheads="1"/>
          </p:cNvSpPr>
          <p:nvPr>
            <p:ph type="sldNum" sz="quarter" idx="12"/>
          </p:nvPr>
        </p:nvSpPr>
        <p:spPr>
          <a:ln/>
        </p:spPr>
        <p:txBody>
          <a:bodyPr/>
          <a:lstStyle>
            <a:lvl1pPr>
              <a:defRPr/>
            </a:lvl1pPr>
          </a:lstStyle>
          <a:p>
            <a:pPr>
              <a:defRPr/>
            </a:pPr>
            <a:fld id="{C4CD4BF5-5AA3-4901-8CEC-2FB340EC1000}" type="slidenum">
              <a:rPr lang="pt-BR" altLang="en-US"/>
              <a:pPr>
                <a:defRPr/>
              </a:pPr>
              <a:t>‹nº›</a:t>
            </a:fld>
            <a:endParaRPr lang="pt-B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pt-BR" altLang="en-US" smtClean="0"/>
              <a:t>Clique para editar o estilo do título mestre</a:t>
            </a:r>
          </a:p>
        </p:txBody>
      </p:sp>
      <p:sp>
        <p:nvSpPr>
          <p:cNvPr id="63491" name="Rectangle 3"/>
          <p:cNvSpPr>
            <a:spLocks noGrp="1" noChangeArrowheads="1"/>
          </p:cNvSpPr>
          <p:nvPr>
            <p:ph type="body" idx="1"/>
          </p:nvPr>
        </p:nvSpPr>
        <p:spPr bwMode="auto">
          <a:xfrm>
            <a:off x="457200" y="1600201"/>
            <a:ext cx="8229600" cy="4530725"/>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pt-BR" altLang="en-US" smtClean="0"/>
              <a:t>Clique para editar os estilos do texto mestre</a:t>
            </a:r>
          </a:p>
          <a:p>
            <a:pPr lvl="1"/>
            <a:r>
              <a:rPr lang="pt-BR" altLang="en-US" smtClean="0"/>
              <a:t>Segundo nível</a:t>
            </a:r>
          </a:p>
          <a:p>
            <a:pPr lvl="2"/>
            <a:r>
              <a:rPr lang="pt-BR" altLang="en-US" smtClean="0"/>
              <a:t>Terceiro nível</a:t>
            </a:r>
          </a:p>
          <a:p>
            <a:pPr lvl="3"/>
            <a:r>
              <a:rPr lang="pt-BR" altLang="en-US" smtClean="0"/>
              <a:t>Quarto nível</a:t>
            </a:r>
          </a:p>
          <a:p>
            <a:pPr lvl="4"/>
            <a:r>
              <a:rPr lang="pt-BR" altLang="en-US" smtClean="0"/>
              <a:t>Quinto nível</a:t>
            </a:r>
          </a:p>
        </p:txBody>
      </p:sp>
      <p:sp>
        <p:nvSpPr>
          <p:cNvPr id="6349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36" tIns="45718" rIns="91436" bIns="45718" numCol="1" anchor="b" anchorCtr="0" compatLnSpc="1">
            <a:prstTxWarp prst="textNoShape">
              <a:avLst/>
            </a:prstTxWarp>
          </a:bodyPr>
          <a:lstStyle>
            <a:lvl1pPr>
              <a:spcBef>
                <a:spcPct val="0"/>
              </a:spcBef>
              <a:buClrTx/>
              <a:buSzTx/>
              <a:buFontTx/>
              <a:buNone/>
              <a:defRPr sz="1200" smtClean="0">
                <a:latin typeface="+mj-lt"/>
              </a:defRPr>
            </a:lvl1pPr>
          </a:lstStyle>
          <a:p>
            <a:pPr>
              <a:defRPr/>
            </a:pPr>
            <a:endParaRPr lang="pt-BR" altLang="en-US"/>
          </a:p>
        </p:txBody>
      </p:sp>
      <p:sp>
        <p:nvSpPr>
          <p:cNvPr id="63493"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6" tIns="45718" rIns="91436" bIns="45718" numCol="1" anchor="b" anchorCtr="0" compatLnSpc="1">
            <a:prstTxWarp prst="textNoShape">
              <a:avLst/>
            </a:prstTxWarp>
          </a:bodyPr>
          <a:lstStyle>
            <a:lvl1pPr algn="ctr">
              <a:spcBef>
                <a:spcPct val="0"/>
              </a:spcBef>
              <a:buClrTx/>
              <a:buSzTx/>
              <a:buFontTx/>
              <a:buNone/>
              <a:defRPr sz="1200" smtClean="0">
                <a:latin typeface="+mj-lt"/>
              </a:defRPr>
            </a:lvl1pPr>
          </a:lstStyle>
          <a:p>
            <a:pPr>
              <a:defRPr/>
            </a:pPr>
            <a:endParaRPr lang="pt-BR" altLang="en-US"/>
          </a:p>
        </p:txBody>
      </p:sp>
      <p:sp>
        <p:nvSpPr>
          <p:cNvPr id="6349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36" tIns="45718" rIns="91436" bIns="45718" numCol="1" anchor="b" anchorCtr="0" compatLnSpc="1">
            <a:prstTxWarp prst="textNoShape">
              <a:avLst/>
            </a:prstTxWarp>
          </a:bodyPr>
          <a:lstStyle>
            <a:lvl1pPr algn="r">
              <a:spcBef>
                <a:spcPct val="0"/>
              </a:spcBef>
              <a:buClrTx/>
              <a:buSzTx/>
              <a:buFontTx/>
              <a:buNone/>
              <a:defRPr sz="1200" smtClean="0">
                <a:latin typeface="+mj-lt"/>
              </a:defRPr>
            </a:lvl1pPr>
          </a:lstStyle>
          <a:p>
            <a:pPr>
              <a:defRPr/>
            </a:pPr>
            <a:fld id="{15832980-C395-478C-9211-0DECE69654E4}" type="slidenum">
              <a:rPr lang="pt-BR" altLang="en-US"/>
              <a:pPr>
                <a:defRPr/>
              </a:pPr>
              <a:t>‹nº›</a:t>
            </a:fld>
            <a:endParaRPr lang="pt-BR" altLang="en-US"/>
          </a:p>
        </p:txBody>
      </p:sp>
      <p:sp>
        <p:nvSpPr>
          <p:cNvPr id="6349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lIns="91436" tIns="45718" rIns="91436" bIns="45718"/>
          <a:lstStyle/>
          <a:p>
            <a:pPr>
              <a:defRPr/>
            </a:pPr>
            <a:endParaRPr lang="pt-BR"/>
          </a:p>
        </p:txBody>
      </p:sp>
      <p:sp>
        <p:nvSpPr>
          <p:cNvPr id="6349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lIns="91436" tIns="45718" rIns="91436" bIns="45718"/>
          <a:lstStyle/>
          <a:p>
            <a:pPr>
              <a:defRPr/>
            </a:pPr>
            <a:endParaRPr lang="pt-BR"/>
          </a:p>
        </p:txBody>
      </p:sp>
    </p:spTree>
  </p:cSld>
  <p:clrMap bg1="lt1" tx1="dk1" bg2="lt2" tx2="dk2" accent1="accent1" accent2="accent2" accent3="accent3" accent4="accent4" accent5="accent5" accent6="accent6" hlink="hlink" folHlink="folHlink"/>
  <p:sldLayoutIdLst>
    <p:sldLayoutId id="2147483702"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tmplLst>
          <p:tmpl lvl="1">
            <p:tnLst>
              <p:par>
                <p:cTn presetID="1" presetClass="entr" presetSubtype="0" fill="hold" nodeType="clickEffect">
                  <p:stCondLst>
                    <p:cond delay="0"/>
                  </p:stCondLst>
                  <p:childTnLst>
                    <p:set>
                      <p:cBhvr>
                        <p:cTn dur="1" fill="hold">
                          <p:stCondLst>
                            <p:cond delay="0"/>
                          </p:stCondLst>
                        </p:cTn>
                        <p:tgtEl>
                          <p:spTgt spid="6349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63491"/>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63491"/>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63491"/>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63491"/>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180" algn="l" rtl="0" fontAlgn="base">
        <a:spcBef>
          <a:spcPct val="0"/>
        </a:spcBef>
        <a:spcAft>
          <a:spcPct val="0"/>
        </a:spcAft>
        <a:defRPr sz="4200">
          <a:solidFill>
            <a:schemeClr val="tx2"/>
          </a:solidFill>
          <a:latin typeface="Garamond" pitchFamily="18" charset="0"/>
        </a:defRPr>
      </a:lvl6pPr>
      <a:lvl7pPr marL="914359" algn="l" rtl="0" fontAlgn="base">
        <a:spcBef>
          <a:spcPct val="0"/>
        </a:spcBef>
        <a:spcAft>
          <a:spcPct val="0"/>
        </a:spcAft>
        <a:defRPr sz="4200">
          <a:solidFill>
            <a:schemeClr val="tx2"/>
          </a:solidFill>
          <a:latin typeface="Garamond" pitchFamily="18" charset="0"/>
        </a:defRPr>
      </a:lvl7pPr>
      <a:lvl8pPr marL="1371538" algn="l" rtl="0" fontAlgn="base">
        <a:spcBef>
          <a:spcPct val="0"/>
        </a:spcBef>
        <a:spcAft>
          <a:spcPct val="0"/>
        </a:spcAft>
        <a:defRPr sz="4200">
          <a:solidFill>
            <a:schemeClr val="tx2"/>
          </a:solidFill>
          <a:latin typeface="Garamond" pitchFamily="18" charset="0"/>
        </a:defRPr>
      </a:lvl8pPr>
      <a:lvl9pPr marL="1828717" algn="l" rtl="0" fontAlgn="base">
        <a:spcBef>
          <a:spcPct val="0"/>
        </a:spcBef>
        <a:spcAft>
          <a:spcPct val="0"/>
        </a:spcAft>
        <a:defRPr sz="4200">
          <a:solidFill>
            <a:schemeClr val="tx2"/>
          </a:solidFill>
          <a:latin typeface="Garamond" pitchFamily="18" charset="0"/>
        </a:defRPr>
      </a:lvl9pPr>
    </p:titleStyle>
    <p:bodyStyle>
      <a:lvl1pPr marL="342884" indent="-342884"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895" indent="-325424"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04" indent="-350822"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790" indent="-315899"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087" indent="-339710"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267" indent="-339710"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446" indent="-339710"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626" indent="-339710"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804" indent="-339710"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pt-BR"/>
      </a:defPPr>
      <a:lvl1pPr marL="0" algn="l" defTabSz="914359" rtl="0" eaLnBrk="1" latinLnBrk="0" hangingPunct="1">
        <a:defRPr sz="1800" kern="1200">
          <a:solidFill>
            <a:schemeClr val="tx1"/>
          </a:solidFill>
          <a:latin typeface="+mn-lt"/>
          <a:ea typeface="+mn-ea"/>
          <a:cs typeface="+mn-cs"/>
        </a:defRPr>
      </a:lvl1pPr>
      <a:lvl2pPr marL="457180" algn="l" defTabSz="914359" rtl="0" eaLnBrk="1" latinLnBrk="0" hangingPunct="1">
        <a:defRPr sz="1800" kern="1200">
          <a:solidFill>
            <a:schemeClr val="tx1"/>
          </a:solidFill>
          <a:latin typeface="+mn-lt"/>
          <a:ea typeface="+mn-ea"/>
          <a:cs typeface="+mn-cs"/>
        </a:defRPr>
      </a:lvl2pPr>
      <a:lvl3pPr marL="914359" algn="l" defTabSz="914359" rtl="0" eaLnBrk="1" latinLnBrk="0" hangingPunct="1">
        <a:defRPr sz="1800" kern="1200">
          <a:solidFill>
            <a:schemeClr val="tx1"/>
          </a:solidFill>
          <a:latin typeface="+mn-lt"/>
          <a:ea typeface="+mn-ea"/>
          <a:cs typeface="+mn-cs"/>
        </a:defRPr>
      </a:lvl3pPr>
      <a:lvl4pPr marL="1371538" algn="l" defTabSz="914359" rtl="0" eaLnBrk="1" latinLnBrk="0" hangingPunct="1">
        <a:defRPr sz="1800" kern="1200">
          <a:solidFill>
            <a:schemeClr val="tx1"/>
          </a:solidFill>
          <a:latin typeface="+mn-lt"/>
          <a:ea typeface="+mn-ea"/>
          <a:cs typeface="+mn-cs"/>
        </a:defRPr>
      </a:lvl4pPr>
      <a:lvl5pPr marL="1828717" algn="l" defTabSz="914359" rtl="0" eaLnBrk="1" latinLnBrk="0" hangingPunct="1">
        <a:defRPr sz="1800" kern="1200">
          <a:solidFill>
            <a:schemeClr val="tx1"/>
          </a:solidFill>
          <a:latin typeface="+mn-lt"/>
          <a:ea typeface="+mn-ea"/>
          <a:cs typeface="+mn-cs"/>
        </a:defRPr>
      </a:lvl5pPr>
      <a:lvl6pPr marL="2285897" algn="l" defTabSz="914359" rtl="0" eaLnBrk="1" latinLnBrk="0" hangingPunct="1">
        <a:defRPr sz="1800" kern="1200">
          <a:solidFill>
            <a:schemeClr val="tx1"/>
          </a:solidFill>
          <a:latin typeface="+mn-lt"/>
          <a:ea typeface="+mn-ea"/>
          <a:cs typeface="+mn-cs"/>
        </a:defRPr>
      </a:lvl6pPr>
      <a:lvl7pPr marL="2743076" algn="l" defTabSz="914359" rtl="0" eaLnBrk="1" latinLnBrk="0" hangingPunct="1">
        <a:defRPr sz="1800" kern="1200">
          <a:solidFill>
            <a:schemeClr val="tx1"/>
          </a:solidFill>
          <a:latin typeface="+mn-lt"/>
          <a:ea typeface="+mn-ea"/>
          <a:cs typeface="+mn-cs"/>
        </a:defRPr>
      </a:lvl7pPr>
      <a:lvl8pPr marL="3200256" algn="l" defTabSz="914359" rtl="0" eaLnBrk="1" latinLnBrk="0" hangingPunct="1">
        <a:defRPr sz="1800" kern="1200">
          <a:solidFill>
            <a:schemeClr val="tx1"/>
          </a:solidFill>
          <a:latin typeface="+mn-lt"/>
          <a:ea typeface="+mn-ea"/>
          <a:cs typeface="+mn-cs"/>
        </a:defRPr>
      </a:lvl8pPr>
      <a:lvl9pPr marL="3657435" algn="l" defTabSz="9143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mailto:contabilidade@tambau.sp.gov.br" TargetMode="External"/><Relationship Id="rId2" Type="http://schemas.openxmlformats.org/officeDocument/2006/relationships/hyperlink" Target="mailto:audiencias@tambau.sp.gov.br"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financas@tambau.sp.gov.b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p:cNvSpPr>
            <a:spLocks noGrp="1" noChangeArrowheads="1"/>
          </p:cNvSpPr>
          <p:nvPr>
            <p:ph type="title"/>
          </p:nvPr>
        </p:nvSpPr>
        <p:spPr>
          <a:noFill/>
        </p:spPr>
        <p:txBody>
          <a:bodyPr anchor="ctr"/>
          <a:lstStyle/>
          <a:p>
            <a:pPr algn="ctr" eaLnBrk="1" hangingPunct="1">
              <a:spcBef>
                <a:spcPct val="50000"/>
              </a:spcBef>
            </a:pPr>
            <a:r>
              <a:rPr lang="pt-BR" dirty="0" smtClean="0">
                <a:latin typeface="+mn-lt"/>
              </a:rPr>
              <a:t>Prefeitura Municipal de Tambaú</a:t>
            </a:r>
          </a:p>
        </p:txBody>
      </p:sp>
      <p:sp>
        <p:nvSpPr>
          <p:cNvPr id="4099" name="Text Box 9"/>
          <p:cNvSpPr>
            <a:spLocks noGrp="1" noChangeArrowheads="1"/>
          </p:cNvSpPr>
          <p:nvPr>
            <p:ph type="body" idx="1"/>
          </p:nvPr>
        </p:nvSpPr>
        <p:spPr>
          <a:xfrm>
            <a:off x="323851" y="4508501"/>
            <a:ext cx="8569325" cy="1944688"/>
          </a:xfrm>
          <a:noFill/>
        </p:spPr>
        <p:txBody>
          <a:bodyPr/>
          <a:lstStyle/>
          <a:p>
            <a:pPr algn="ctr" eaLnBrk="1" hangingPunct="1">
              <a:buFont typeface="Wingdings" pitchFamily="2" charset="2"/>
              <a:buNone/>
            </a:pPr>
            <a:r>
              <a:rPr lang="pt-BR" b="1" dirty="0" smtClean="0"/>
              <a:t>Lei Orçamentária Anual - LOA</a:t>
            </a:r>
          </a:p>
          <a:p>
            <a:pPr algn="ctr" eaLnBrk="1" hangingPunct="1">
              <a:buFont typeface="Wingdings" pitchFamily="2" charset="2"/>
              <a:buNone/>
            </a:pPr>
            <a:r>
              <a:rPr lang="pt-BR" b="1" dirty="0" smtClean="0"/>
              <a:t>Exercício 2021</a:t>
            </a:r>
          </a:p>
        </p:txBody>
      </p:sp>
      <p:pic>
        <p:nvPicPr>
          <p:cNvPr id="4100" name="Picture 11" descr="BRASAO4"/>
          <p:cNvPicPr>
            <a:picLocks noChangeAspect="1" noChangeArrowheads="1"/>
          </p:cNvPicPr>
          <p:nvPr/>
        </p:nvPicPr>
        <p:blipFill>
          <a:blip r:embed="rId3" cstate="print"/>
          <a:srcRect/>
          <a:stretch>
            <a:fillRect/>
          </a:stretch>
        </p:blipFill>
        <p:spPr bwMode="auto">
          <a:xfrm>
            <a:off x="2700338" y="1341439"/>
            <a:ext cx="3816350"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r" eaLnBrk="1" hangingPunct="1"/>
            <a:r>
              <a:rPr lang="pt-BR" sz="2800" dirty="0" smtClean="0">
                <a:latin typeface="Arial" pitchFamily="34" charset="0"/>
                <a:cs typeface="Arial" pitchFamily="34" charset="0"/>
              </a:rPr>
              <a:t>Apresentação das </a:t>
            </a:r>
            <a:r>
              <a:rPr lang="pt-BR" sz="2800" dirty="0" err="1" smtClean="0">
                <a:latin typeface="Arial" pitchFamily="34" charset="0"/>
                <a:cs typeface="Arial" pitchFamily="34" charset="0"/>
              </a:rPr>
              <a:t>Unid</a:t>
            </a:r>
            <a:r>
              <a:rPr lang="pt-BR" sz="2800" dirty="0" smtClean="0">
                <a:latin typeface="Arial" pitchFamily="34" charset="0"/>
                <a:cs typeface="Arial" pitchFamily="34" charset="0"/>
              </a:rPr>
              <a:t>. Orçamentárias</a:t>
            </a:r>
          </a:p>
        </p:txBody>
      </p:sp>
      <p:sp>
        <p:nvSpPr>
          <p:cNvPr id="7171" name="Rectangle 3"/>
          <p:cNvSpPr>
            <a:spLocks noGrp="1" noChangeArrowheads="1"/>
          </p:cNvSpPr>
          <p:nvPr>
            <p:ph type="body" idx="1"/>
          </p:nvPr>
        </p:nvSpPr>
        <p:spPr>
          <a:xfrm>
            <a:off x="250825" y="981075"/>
            <a:ext cx="8713788" cy="5149850"/>
          </a:xfrm>
        </p:spPr>
        <p:txBody>
          <a:bodyPr/>
          <a:lstStyle/>
          <a:p>
            <a:pPr marL="0" indent="0" algn="just">
              <a:buNone/>
            </a:pPr>
            <a:endParaRPr lang="pt-BR" sz="2000" dirty="0" smtClean="0"/>
          </a:p>
          <a:p>
            <a:pPr marL="0" indent="0" algn="just">
              <a:buNone/>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ctr">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Font typeface="Arial" charset="0"/>
              <a:buChar char="•"/>
            </a:pPr>
            <a:endParaRPr lang="pt-BR" sz="2000" dirty="0" smtClean="0"/>
          </a:p>
          <a:p>
            <a:pPr marL="0" indent="0" algn="just">
              <a:buFont typeface="Arial" charset="0"/>
              <a:buChar char="•"/>
            </a:pPr>
            <a:endParaRPr lang="pt-BR" sz="2000" dirty="0"/>
          </a:p>
          <a:p>
            <a:pPr marL="0" indent="0">
              <a:buNone/>
            </a:pPr>
            <a:endParaRPr lang="pt-BR" sz="2000" dirty="0" smtClean="0"/>
          </a:p>
          <a:p>
            <a:endParaRPr lang="pt-BR" sz="2000" dirty="0"/>
          </a:p>
          <a:p>
            <a:pPr eaLnBrk="1" hangingPunct="1">
              <a:lnSpc>
                <a:spcPct val="90000"/>
              </a:lnSpc>
              <a:buFont typeface="Wingdings" pitchFamily="2" charset="2"/>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graphicFrame>
        <p:nvGraphicFramePr>
          <p:cNvPr id="5" name="Tabela 4"/>
          <p:cNvGraphicFramePr>
            <a:graphicFrameLocks noGrp="1"/>
          </p:cNvGraphicFramePr>
          <p:nvPr/>
        </p:nvGraphicFramePr>
        <p:xfrm>
          <a:off x="428597" y="1000108"/>
          <a:ext cx="8143931" cy="5072094"/>
        </p:xfrm>
        <a:graphic>
          <a:graphicData uri="http://schemas.openxmlformats.org/drawingml/2006/table">
            <a:tbl>
              <a:tblPr firstRow="1" bandRow="1">
                <a:tableStyleId>{073A0DAA-6AF3-43AB-8588-CEC1D06C72B9}</a:tableStyleId>
              </a:tblPr>
              <a:tblGrid>
                <a:gridCol w="4500593"/>
                <a:gridCol w="2214578"/>
                <a:gridCol w="1428760"/>
              </a:tblGrid>
              <a:tr h="563566">
                <a:tc>
                  <a:txBody>
                    <a:bodyPr/>
                    <a:lstStyle/>
                    <a:p>
                      <a:pPr algn="ctr"/>
                      <a:r>
                        <a:rPr lang="pt-BR" dirty="0" smtClean="0"/>
                        <a:t>Coordenadorias</a:t>
                      </a:r>
                      <a:endParaRPr lang="pt-BR" dirty="0"/>
                    </a:p>
                  </a:txBody>
                  <a:tcPr anchor="ctr">
                    <a:solidFill>
                      <a:schemeClr val="bg1">
                        <a:lumMod val="50000"/>
                      </a:schemeClr>
                    </a:solidFill>
                  </a:tcPr>
                </a:tc>
                <a:tc>
                  <a:txBody>
                    <a:bodyPr/>
                    <a:lstStyle/>
                    <a:p>
                      <a:pPr algn="ctr"/>
                      <a:r>
                        <a:rPr lang="pt-BR" dirty="0" smtClean="0"/>
                        <a:t>Valor</a:t>
                      </a:r>
                      <a:endParaRPr lang="pt-BR" dirty="0"/>
                    </a:p>
                  </a:txBody>
                  <a:tcPr anchor="ctr">
                    <a:solidFill>
                      <a:schemeClr val="bg1">
                        <a:lumMod val="50000"/>
                      </a:schemeClr>
                    </a:solidFill>
                  </a:tcPr>
                </a:tc>
                <a:tc>
                  <a:txBody>
                    <a:bodyPr/>
                    <a:lstStyle/>
                    <a:p>
                      <a:pPr algn="ctr"/>
                      <a:r>
                        <a:rPr lang="pt-BR" dirty="0" smtClean="0"/>
                        <a:t>%</a:t>
                      </a:r>
                      <a:endParaRPr lang="pt-BR" dirty="0"/>
                    </a:p>
                  </a:txBody>
                  <a:tcPr anchor="ctr">
                    <a:solidFill>
                      <a:schemeClr val="bg1">
                        <a:lumMod val="50000"/>
                      </a:schemeClr>
                    </a:solidFill>
                  </a:tcPr>
                </a:tc>
              </a:tr>
              <a:tr h="563566">
                <a:tc>
                  <a:txBody>
                    <a:bodyPr/>
                    <a:lstStyle/>
                    <a:p>
                      <a:r>
                        <a:rPr lang="pt-BR" dirty="0" smtClean="0"/>
                        <a:t>Chefia do Gabinete</a:t>
                      </a:r>
                      <a:endParaRPr lang="pt-BR" dirty="0"/>
                    </a:p>
                  </a:txBody>
                  <a:tcPr anchor="ctr"/>
                </a:tc>
                <a:tc>
                  <a:txBody>
                    <a:bodyPr/>
                    <a:lstStyle/>
                    <a:p>
                      <a:pPr algn="r"/>
                      <a:r>
                        <a:rPr lang="pt-BR" dirty="0" smtClean="0"/>
                        <a:t>8.620.000,00</a:t>
                      </a:r>
                      <a:endParaRPr lang="pt-BR" dirty="0"/>
                    </a:p>
                  </a:txBody>
                  <a:tcPr anchor="ctr"/>
                </a:tc>
                <a:tc>
                  <a:txBody>
                    <a:bodyPr/>
                    <a:lstStyle/>
                    <a:p>
                      <a:pPr algn="r"/>
                      <a:r>
                        <a:rPr lang="pt-BR" dirty="0" smtClean="0"/>
                        <a:t>9,23</a:t>
                      </a:r>
                      <a:endParaRPr lang="pt-BR" dirty="0"/>
                    </a:p>
                  </a:txBody>
                  <a:tcPr anchor="ctr"/>
                </a:tc>
              </a:tr>
              <a:tr h="563566">
                <a:tc>
                  <a:txBody>
                    <a:bodyPr/>
                    <a:lstStyle/>
                    <a:p>
                      <a:r>
                        <a:rPr lang="pt-BR" dirty="0" smtClean="0"/>
                        <a:t>Coordenadoria</a:t>
                      </a:r>
                      <a:r>
                        <a:rPr lang="pt-BR" baseline="0" dirty="0" smtClean="0"/>
                        <a:t> de</a:t>
                      </a:r>
                      <a:r>
                        <a:rPr lang="pt-BR" dirty="0" smtClean="0"/>
                        <a:t> Administração</a:t>
                      </a:r>
                      <a:endParaRPr lang="pt-BR" dirty="0"/>
                    </a:p>
                  </a:txBody>
                  <a:tcPr anchor="ctr"/>
                </a:tc>
                <a:tc>
                  <a:txBody>
                    <a:bodyPr/>
                    <a:lstStyle/>
                    <a:p>
                      <a:pPr algn="r"/>
                      <a:r>
                        <a:rPr lang="pt-BR" dirty="0" smtClean="0"/>
                        <a:t>5.465.000,00</a:t>
                      </a:r>
                      <a:endParaRPr lang="pt-BR" dirty="0"/>
                    </a:p>
                  </a:txBody>
                  <a:tcPr anchor="ctr"/>
                </a:tc>
                <a:tc>
                  <a:txBody>
                    <a:bodyPr/>
                    <a:lstStyle/>
                    <a:p>
                      <a:pPr algn="r"/>
                      <a:r>
                        <a:rPr lang="pt-BR" dirty="0" smtClean="0"/>
                        <a:t>5,85</a:t>
                      </a:r>
                      <a:endParaRPr lang="pt-BR" dirty="0"/>
                    </a:p>
                  </a:txBody>
                  <a:tcPr anchor="ctr"/>
                </a:tc>
              </a:tr>
              <a:tr h="563566">
                <a:tc>
                  <a:txBody>
                    <a:bodyPr/>
                    <a:lstStyle/>
                    <a:p>
                      <a:r>
                        <a:rPr lang="pt-BR" dirty="0" smtClean="0"/>
                        <a:t>Coordenadoria</a:t>
                      </a:r>
                      <a:r>
                        <a:rPr lang="pt-BR" baseline="0" dirty="0" smtClean="0"/>
                        <a:t> de </a:t>
                      </a:r>
                      <a:r>
                        <a:rPr lang="pt-BR" dirty="0" smtClean="0"/>
                        <a:t>Finanças</a:t>
                      </a:r>
                      <a:endParaRPr lang="pt-BR" dirty="0"/>
                    </a:p>
                  </a:txBody>
                  <a:tcPr anchor="ctr"/>
                </a:tc>
                <a:tc>
                  <a:txBody>
                    <a:bodyPr/>
                    <a:lstStyle/>
                    <a:p>
                      <a:pPr algn="r"/>
                      <a:r>
                        <a:rPr lang="pt-BR" dirty="0" smtClean="0"/>
                        <a:t>2.945.000,00</a:t>
                      </a:r>
                      <a:endParaRPr lang="pt-BR" dirty="0"/>
                    </a:p>
                  </a:txBody>
                  <a:tcPr anchor="ctr"/>
                </a:tc>
                <a:tc>
                  <a:txBody>
                    <a:bodyPr/>
                    <a:lstStyle/>
                    <a:p>
                      <a:pPr algn="r"/>
                      <a:r>
                        <a:rPr lang="pt-BR" dirty="0" smtClean="0"/>
                        <a:t>3,15</a:t>
                      </a:r>
                      <a:endParaRPr lang="pt-BR" dirty="0"/>
                    </a:p>
                  </a:txBody>
                  <a:tcPr anchor="ctr"/>
                </a:tc>
              </a:tr>
              <a:tr h="563566">
                <a:tc>
                  <a:txBody>
                    <a:bodyPr/>
                    <a:lstStyle/>
                    <a:p>
                      <a:r>
                        <a:rPr lang="pt-BR" dirty="0" smtClean="0"/>
                        <a:t>Coordenadoria</a:t>
                      </a:r>
                      <a:r>
                        <a:rPr lang="pt-BR" baseline="0" dirty="0" smtClean="0"/>
                        <a:t> d</a:t>
                      </a:r>
                      <a:r>
                        <a:rPr lang="pt-BR" dirty="0" smtClean="0"/>
                        <a:t>e Obras</a:t>
                      </a:r>
                      <a:endParaRPr lang="pt-BR" dirty="0"/>
                    </a:p>
                  </a:txBody>
                  <a:tcPr anchor="ctr"/>
                </a:tc>
                <a:tc>
                  <a:txBody>
                    <a:bodyPr/>
                    <a:lstStyle/>
                    <a:p>
                      <a:pPr algn="r"/>
                      <a:r>
                        <a:rPr lang="pt-BR" dirty="0" smtClean="0"/>
                        <a:t>5.699.000,00</a:t>
                      </a:r>
                      <a:endParaRPr lang="pt-BR" dirty="0"/>
                    </a:p>
                  </a:txBody>
                  <a:tcPr anchor="ctr"/>
                </a:tc>
                <a:tc>
                  <a:txBody>
                    <a:bodyPr/>
                    <a:lstStyle/>
                    <a:p>
                      <a:pPr algn="r"/>
                      <a:r>
                        <a:rPr lang="pt-BR" dirty="0" smtClean="0"/>
                        <a:t>6,10</a:t>
                      </a:r>
                      <a:endParaRPr lang="pt-BR" dirty="0"/>
                    </a:p>
                  </a:txBody>
                  <a:tcPr anchor="ctr"/>
                </a:tc>
              </a:tr>
              <a:tr h="563566">
                <a:tc>
                  <a:txBody>
                    <a:bodyPr/>
                    <a:lstStyle/>
                    <a:p>
                      <a:r>
                        <a:rPr lang="pt-BR" dirty="0" smtClean="0"/>
                        <a:t>Coordenadoria</a:t>
                      </a:r>
                      <a:r>
                        <a:rPr lang="pt-BR" baseline="0" dirty="0" smtClean="0"/>
                        <a:t> de</a:t>
                      </a:r>
                      <a:r>
                        <a:rPr lang="pt-BR" dirty="0" smtClean="0"/>
                        <a:t> Educação</a:t>
                      </a:r>
                      <a:endParaRPr lang="pt-BR" dirty="0"/>
                    </a:p>
                  </a:txBody>
                  <a:tcPr anchor="ctr"/>
                </a:tc>
                <a:tc>
                  <a:txBody>
                    <a:bodyPr/>
                    <a:lstStyle/>
                    <a:p>
                      <a:pPr algn="r"/>
                      <a:r>
                        <a:rPr lang="pt-BR" dirty="0" smtClean="0"/>
                        <a:t>24.106.000,00</a:t>
                      </a:r>
                      <a:endParaRPr lang="pt-BR" dirty="0"/>
                    </a:p>
                  </a:txBody>
                  <a:tcPr anchor="ctr"/>
                </a:tc>
                <a:tc>
                  <a:txBody>
                    <a:bodyPr/>
                    <a:lstStyle/>
                    <a:p>
                      <a:pPr algn="r"/>
                      <a:r>
                        <a:rPr lang="pt-BR" dirty="0" smtClean="0"/>
                        <a:t>25,81</a:t>
                      </a:r>
                      <a:endParaRPr lang="pt-BR" dirty="0"/>
                    </a:p>
                  </a:txBody>
                  <a:tcPr anchor="ctr"/>
                </a:tc>
              </a:tr>
              <a:tr h="563566">
                <a:tc>
                  <a:txBody>
                    <a:bodyPr/>
                    <a:lstStyle/>
                    <a:p>
                      <a:r>
                        <a:rPr lang="pt-BR" dirty="0" smtClean="0"/>
                        <a:t>Coordenadoria de Saúde</a:t>
                      </a:r>
                      <a:endParaRPr lang="pt-BR" dirty="0"/>
                    </a:p>
                  </a:txBody>
                  <a:tcPr anchor="ctr"/>
                </a:tc>
                <a:tc>
                  <a:txBody>
                    <a:bodyPr/>
                    <a:lstStyle/>
                    <a:p>
                      <a:pPr algn="r"/>
                      <a:r>
                        <a:rPr lang="pt-BR" dirty="0" smtClean="0"/>
                        <a:t>18.641.000,00</a:t>
                      </a:r>
                      <a:endParaRPr lang="pt-BR" dirty="0"/>
                    </a:p>
                  </a:txBody>
                  <a:tcPr anchor="ctr"/>
                </a:tc>
                <a:tc>
                  <a:txBody>
                    <a:bodyPr/>
                    <a:lstStyle/>
                    <a:p>
                      <a:pPr algn="r"/>
                      <a:r>
                        <a:rPr lang="pt-BR" dirty="0" smtClean="0"/>
                        <a:t>19,96</a:t>
                      </a:r>
                      <a:endParaRPr lang="pt-BR" dirty="0"/>
                    </a:p>
                  </a:txBody>
                  <a:tcPr anchor="ctr"/>
                </a:tc>
              </a:tr>
              <a:tr h="563566">
                <a:tc>
                  <a:txBody>
                    <a:bodyPr/>
                    <a:lstStyle/>
                    <a:p>
                      <a:r>
                        <a:rPr lang="pt-BR" dirty="0" smtClean="0"/>
                        <a:t>Coord. de </a:t>
                      </a:r>
                      <a:r>
                        <a:rPr lang="pt-BR" dirty="0" err="1" smtClean="0"/>
                        <a:t>Desenvol</a:t>
                      </a:r>
                      <a:r>
                        <a:rPr lang="pt-BR" dirty="0" smtClean="0"/>
                        <a:t>.</a:t>
                      </a:r>
                      <a:r>
                        <a:rPr lang="pt-BR" baseline="0" dirty="0" smtClean="0"/>
                        <a:t> Econ. e Emprego</a:t>
                      </a:r>
                      <a:endParaRPr lang="pt-BR" dirty="0"/>
                    </a:p>
                  </a:txBody>
                  <a:tcPr anchor="ctr"/>
                </a:tc>
                <a:tc>
                  <a:txBody>
                    <a:bodyPr/>
                    <a:lstStyle/>
                    <a:p>
                      <a:pPr algn="r"/>
                      <a:r>
                        <a:rPr lang="pt-BR" dirty="0" smtClean="0"/>
                        <a:t>759.000,00</a:t>
                      </a:r>
                      <a:endParaRPr lang="pt-BR" dirty="0"/>
                    </a:p>
                  </a:txBody>
                  <a:tcPr anchor="ctr"/>
                </a:tc>
                <a:tc>
                  <a:txBody>
                    <a:bodyPr/>
                    <a:lstStyle/>
                    <a:p>
                      <a:pPr algn="r"/>
                      <a:r>
                        <a:rPr lang="pt-BR" dirty="0" smtClean="0"/>
                        <a:t>0,81</a:t>
                      </a:r>
                      <a:endParaRPr lang="pt-BR" dirty="0"/>
                    </a:p>
                  </a:txBody>
                  <a:tcPr anchor="ctr"/>
                </a:tc>
              </a:tr>
              <a:tr h="563566">
                <a:tc>
                  <a:txBody>
                    <a:bodyPr/>
                    <a:lstStyle/>
                    <a:p>
                      <a:r>
                        <a:rPr lang="pt-BR" dirty="0" smtClean="0"/>
                        <a:t>Coordenadoria de Assistência</a:t>
                      </a:r>
                      <a:r>
                        <a:rPr lang="pt-BR" baseline="0" dirty="0" smtClean="0"/>
                        <a:t> Social</a:t>
                      </a:r>
                      <a:endParaRPr lang="pt-BR" dirty="0"/>
                    </a:p>
                  </a:txBody>
                  <a:tcPr anchor="ctr"/>
                </a:tc>
                <a:tc>
                  <a:txBody>
                    <a:bodyPr/>
                    <a:lstStyle/>
                    <a:p>
                      <a:pPr algn="r"/>
                      <a:r>
                        <a:rPr lang="pt-BR" dirty="0" smtClean="0"/>
                        <a:t>2.823.000,00</a:t>
                      </a:r>
                      <a:endParaRPr lang="pt-BR" dirty="0"/>
                    </a:p>
                  </a:txBody>
                  <a:tcPr anchor="ctr"/>
                </a:tc>
                <a:tc>
                  <a:txBody>
                    <a:bodyPr/>
                    <a:lstStyle/>
                    <a:p>
                      <a:pPr algn="r"/>
                      <a:r>
                        <a:rPr lang="pt-BR" dirty="0" smtClean="0"/>
                        <a:t>3,02</a:t>
                      </a:r>
                      <a:endParaRPr lang="pt-BR" dirty="0"/>
                    </a:p>
                  </a:txBody>
                  <a:tcPr anchor="ctr"/>
                </a:tc>
              </a:tr>
            </a:tbl>
          </a:graphicData>
        </a:graphic>
      </p:graphicFrame>
    </p:spTree>
    <p:extLst>
      <p:ext uri="{BB962C8B-B14F-4D97-AF65-F5344CB8AC3E}">
        <p14:creationId xmlns:p14="http://schemas.microsoft.com/office/powerpoint/2010/main" xmlns="" val="1694366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r" eaLnBrk="1" hangingPunct="1"/>
            <a:r>
              <a:rPr lang="pt-BR" sz="2800" dirty="0" smtClean="0">
                <a:latin typeface="Arial" pitchFamily="34" charset="0"/>
                <a:cs typeface="Arial" pitchFamily="34" charset="0"/>
              </a:rPr>
              <a:t>Apresentação das </a:t>
            </a:r>
            <a:r>
              <a:rPr lang="pt-BR" sz="2800" dirty="0" err="1" smtClean="0">
                <a:latin typeface="Arial" pitchFamily="34" charset="0"/>
                <a:cs typeface="Arial" pitchFamily="34" charset="0"/>
              </a:rPr>
              <a:t>Unid</a:t>
            </a:r>
            <a:r>
              <a:rPr lang="pt-BR" sz="2800" dirty="0" smtClean="0">
                <a:latin typeface="Arial" pitchFamily="34" charset="0"/>
                <a:cs typeface="Arial" pitchFamily="34" charset="0"/>
              </a:rPr>
              <a:t>. Orçamentárias</a:t>
            </a:r>
          </a:p>
        </p:txBody>
      </p:sp>
      <p:sp>
        <p:nvSpPr>
          <p:cNvPr id="7171" name="Rectangle 3"/>
          <p:cNvSpPr>
            <a:spLocks noGrp="1" noChangeArrowheads="1"/>
          </p:cNvSpPr>
          <p:nvPr>
            <p:ph type="body" idx="1"/>
          </p:nvPr>
        </p:nvSpPr>
        <p:spPr>
          <a:xfrm>
            <a:off x="250825" y="981075"/>
            <a:ext cx="8713788" cy="5149850"/>
          </a:xfrm>
        </p:spPr>
        <p:txBody>
          <a:bodyPr/>
          <a:lstStyle/>
          <a:p>
            <a:pPr marL="0" indent="0" algn="just">
              <a:buNone/>
            </a:pPr>
            <a:endParaRPr lang="pt-BR" sz="2000" dirty="0" smtClean="0"/>
          </a:p>
          <a:p>
            <a:pPr marL="0" indent="0" algn="just">
              <a:buNone/>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ctr">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Font typeface="Arial" charset="0"/>
              <a:buChar char="•"/>
            </a:pPr>
            <a:endParaRPr lang="pt-BR" sz="2000" dirty="0" smtClean="0"/>
          </a:p>
          <a:p>
            <a:pPr marL="0" indent="0" algn="just">
              <a:buFont typeface="Arial" charset="0"/>
              <a:buChar char="•"/>
            </a:pPr>
            <a:endParaRPr lang="pt-BR" sz="2000" dirty="0"/>
          </a:p>
          <a:p>
            <a:pPr marL="0" indent="0">
              <a:buNone/>
            </a:pPr>
            <a:endParaRPr lang="pt-BR" sz="2000" dirty="0" smtClean="0"/>
          </a:p>
          <a:p>
            <a:endParaRPr lang="pt-BR" sz="2000" dirty="0"/>
          </a:p>
          <a:p>
            <a:pPr eaLnBrk="1" hangingPunct="1">
              <a:lnSpc>
                <a:spcPct val="90000"/>
              </a:lnSpc>
              <a:buFont typeface="Wingdings" pitchFamily="2" charset="2"/>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graphicFrame>
        <p:nvGraphicFramePr>
          <p:cNvPr id="5" name="Tabela 4"/>
          <p:cNvGraphicFramePr>
            <a:graphicFrameLocks noGrp="1"/>
          </p:cNvGraphicFramePr>
          <p:nvPr/>
        </p:nvGraphicFramePr>
        <p:xfrm>
          <a:off x="428597" y="1000108"/>
          <a:ext cx="8143931" cy="5072097"/>
        </p:xfrm>
        <a:graphic>
          <a:graphicData uri="http://schemas.openxmlformats.org/drawingml/2006/table">
            <a:tbl>
              <a:tblPr firstRow="1" bandRow="1">
                <a:tableStyleId>{073A0DAA-6AF3-43AB-8588-CEC1D06C72B9}</a:tableStyleId>
              </a:tblPr>
              <a:tblGrid>
                <a:gridCol w="4500593"/>
                <a:gridCol w="2214578"/>
                <a:gridCol w="1428760"/>
              </a:tblGrid>
              <a:tr h="520215">
                <a:tc>
                  <a:txBody>
                    <a:bodyPr/>
                    <a:lstStyle/>
                    <a:p>
                      <a:pPr algn="ctr"/>
                      <a:r>
                        <a:rPr lang="pt-BR" dirty="0" smtClean="0"/>
                        <a:t>Coordenadorias</a:t>
                      </a:r>
                      <a:endParaRPr lang="pt-BR" dirty="0"/>
                    </a:p>
                  </a:txBody>
                  <a:tcPr anchor="ctr">
                    <a:solidFill>
                      <a:schemeClr val="bg1">
                        <a:lumMod val="50000"/>
                      </a:schemeClr>
                    </a:solidFill>
                  </a:tcPr>
                </a:tc>
                <a:tc>
                  <a:txBody>
                    <a:bodyPr/>
                    <a:lstStyle/>
                    <a:p>
                      <a:pPr algn="ctr"/>
                      <a:r>
                        <a:rPr lang="pt-BR" dirty="0" smtClean="0"/>
                        <a:t>Valor</a:t>
                      </a:r>
                      <a:endParaRPr lang="pt-BR" dirty="0"/>
                    </a:p>
                  </a:txBody>
                  <a:tcPr anchor="ctr">
                    <a:solidFill>
                      <a:schemeClr val="bg1">
                        <a:lumMod val="50000"/>
                      </a:schemeClr>
                    </a:solidFill>
                  </a:tcPr>
                </a:tc>
                <a:tc>
                  <a:txBody>
                    <a:bodyPr/>
                    <a:lstStyle/>
                    <a:p>
                      <a:pPr algn="ctr"/>
                      <a:r>
                        <a:rPr lang="pt-BR" dirty="0" smtClean="0"/>
                        <a:t>%</a:t>
                      </a:r>
                      <a:endParaRPr lang="pt-BR" dirty="0"/>
                    </a:p>
                  </a:txBody>
                  <a:tcPr anchor="ctr">
                    <a:solidFill>
                      <a:schemeClr val="bg1">
                        <a:lumMod val="50000"/>
                      </a:schemeClr>
                    </a:solidFill>
                  </a:tcPr>
                </a:tc>
              </a:tr>
              <a:tr h="520215">
                <a:tc>
                  <a:txBody>
                    <a:bodyPr/>
                    <a:lstStyle/>
                    <a:p>
                      <a:r>
                        <a:rPr lang="pt-BR" dirty="0" smtClean="0"/>
                        <a:t>Coordenadoria de Serviços Públicos</a:t>
                      </a:r>
                      <a:endParaRPr lang="pt-BR" dirty="0"/>
                    </a:p>
                  </a:txBody>
                  <a:tcPr anchor="ctr"/>
                </a:tc>
                <a:tc>
                  <a:txBody>
                    <a:bodyPr/>
                    <a:lstStyle/>
                    <a:p>
                      <a:pPr algn="r"/>
                      <a:r>
                        <a:rPr lang="pt-BR" dirty="0" smtClean="0"/>
                        <a:t>7.451.000,00</a:t>
                      </a:r>
                      <a:endParaRPr lang="pt-BR" dirty="0"/>
                    </a:p>
                  </a:txBody>
                  <a:tcPr anchor="ctr"/>
                </a:tc>
                <a:tc>
                  <a:txBody>
                    <a:bodyPr/>
                    <a:lstStyle/>
                    <a:p>
                      <a:pPr algn="r"/>
                      <a:r>
                        <a:rPr lang="pt-BR" dirty="0" smtClean="0"/>
                        <a:t>7,98</a:t>
                      </a:r>
                      <a:endParaRPr lang="pt-BR" dirty="0"/>
                    </a:p>
                  </a:txBody>
                  <a:tcPr anchor="ctr"/>
                </a:tc>
              </a:tr>
              <a:tr h="520215">
                <a:tc>
                  <a:txBody>
                    <a:bodyPr/>
                    <a:lstStyle/>
                    <a:p>
                      <a:r>
                        <a:rPr lang="pt-BR" dirty="0" smtClean="0"/>
                        <a:t>Coord. de Turismo,</a:t>
                      </a:r>
                      <a:r>
                        <a:rPr lang="pt-BR" baseline="0" dirty="0" smtClean="0"/>
                        <a:t> Esporte e Cultura</a:t>
                      </a:r>
                      <a:endParaRPr lang="pt-BR" dirty="0"/>
                    </a:p>
                  </a:txBody>
                  <a:tcPr anchor="ctr"/>
                </a:tc>
                <a:tc>
                  <a:txBody>
                    <a:bodyPr/>
                    <a:lstStyle/>
                    <a:p>
                      <a:pPr algn="r"/>
                      <a:r>
                        <a:rPr lang="pt-BR" dirty="0" smtClean="0"/>
                        <a:t>1.871.000,00</a:t>
                      </a:r>
                      <a:endParaRPr lang="pt-BR" dirty="0"/>
                    </a:p>
                  </a:txBody>
                  <a:tcPr anchor="ctr"/>
                </a:tc>
                <a:tc>
                  <a:txBody>
                    <a:bodyPr/>
                    <a:lstStyle/>
                    <a:p>
                      <a:pPr algn="r"/>
                      <a:r>
                        <a:rPr lang="pt-BR" dirty="0" smtClean="0"/>
                        <a:t>2,00</a:t>
                      </a:r>
                      <a:endParaRPr lang="pt-BR" dirty="0"/>
                    </a:p>
                  </a:txBody>
                  <a:tcPr anchor="ctr"/>
                </a:tc>
              </a:tr>
              <a:tr h="520215">
                <a:tc>
                  <a:txBody>
                    <a:bodyPr/>
                    <a:lstStyle/>
                    <a:p>
                      <a:r>
                        <a:rPr lang="pt-BR" dirty="0" smtClean="0"/>
                        <a:t>Coordenadoria de Meio</a:t>
                      </a:r>
                      <a:r>
                        <a:rPr lang="pt-BR" baseline="0" dirty="0" smtClean="0"/>
                        <a:t> Ambiente</a:t>
                      </a:r>
                      <a:endParaRPr lang="pt-BR" dirty="0"/>
                    </a:p>
                  </a:txBody>
                  <a:tcPr anchor="ctr"/>
                </a:tc>
                <a:tc>
                  <a:txBody>
                    <a:bodyPr/>
                    <a:lstStyle/>
                    <a:p>
                      <a:pPr algn="r"/>
                      <a:r>
                        <a:rPr lang="pt-BR" dirty="0" smtClean="0"/>
                        <a:t>145.000,00</a:t>
                      </a:r>
                      <a:endParaRPr lang="pt-BR" dirty="0"/>
                    </a:p>
                  </a:txBody>
                  <a:tcPr anchor="ctr"/>
                </a:tc>
                <a:tc>
                  <a:txBody>
                    <a:bodyPr/>
                    <a:lstStyle/>
                    <a:p>
                      <a:pPr algn="r"/>
                      <a:r>
                        <a:rPr lang="pt-BR" dirty="0" smtClean="0"/>
                        <a:t>0,16</a:t>
                      </a:r>
                      <a:endParaRPr lang="pt-BR" dirty="0"/>
                    </a:p>
                  </a:txBody>
                  <a:tcPr anchor="ctr"/>
                </a:tc>
              </a:tr>
              <a:tr h="520215">
                <a:tc>
                  <a:txBody>
                    <a:bodyPr/>
                    <a:lstStyle/>
                    <a:p>
                      <a:r>
                        <a:rPr lang="pt-BR" dirty="0" smtClean="0"/>
                        <a:t>Coordenadoria de Comunicação Social</a:t>
                      </a:r>
                      <a:endParaRPr lang="pt-BR" dirty="0"/>
                    </a:p>
                  </a:txBody>
                  <a:tcPr anchor="ctr"/>
                </a:tc>
                <a:tc>
                  <a:txBody>
                    <a:bodyPr/>
                    <a:lstStyle/>
                    <a:p>
                      <a:pPr algn="r"/>
                      <a:r>
                        <a:rPr lang="pt-BR" dirty="0" smtClean="0"/>
                        <a:t>240.000,00</a:t>
                      </a:r>
                      <a:endParaRPr lang="pt-BR" dirty="0"/>
                    </a:p>
                  </a:txBody>
                  <a:tcPr anchor="ctr"/>
                </a:tc>
                <a:tc>
                  <a:txBody>
                    <a:bodyPr/>
                    <a:lstStyle/>
                    <a:p>
                      <a:pPr algn="r"/>
                      <a:r>
                        <a:rPr lang="pt-BR" dirty="0" smtClean="0"/>
                        <a:t>0,26</a:t>
                      </a:r>
                      <a:endParaRPr lang="pt-BR" dirty="0"/>
                    </a:p>
                  </a:txBody>
                  <a:tcPr anchor="ctr"/>
                </a:tc>
              </a:tr>
              <a:tr h="910377">
                <a:tc>
                  <a:txBody>
                    <a:bodyPr/>
                    <a:lstStyle/>
                    <a:p>
                      <a:r>
                        <a:rPr lang="pt-BR" dirty="0" smtClean="0"/>
                        <a:t>De Captação de Recursos/ Convênios/</a:t>
                      </a:r>
                      <a:r>
                        <a:rPr lang="pt-BR" baseline="0" dirty="0" smtClean="0"/>
                        <a:t> Prestação de Contas</a:t>
                      </a:r>
                      <a:endParaRPr lang="pt-BR" dirty="0"/>
                    </a:p>
                  </a:txBody>
                  <a:tcPr anchor="ctr"/>
                </a:tc>
                <a:tc>
                  <a:txBody>
                    <a:bodyPr/>
                    <a:lstStyle/>
                    <a:p>
                      <a:pPr algn="r"/>
                      <a:r>
                        <a:rPr lang="pt-BR" dirty="0" smtClean="0"/>
                        <a:t>83.000,00</a:t>
                      </a:r>
                      <a:endParaRPr lang="pt-BR" dirty="0"/>
                    </a:p>
                  </a:txBody>
                  <a:tcPr anchor="ctr"/>
                </a:tc>
                <a:tc>
                  <a:txBody>
                    <a:bodyPr/>
                    <a:lstStyle/>
                    <a:p>
                      <a:pPr algn="r"/>
                      <a:r>
                        <a:rPr lang="pt-BR" dirty="0" smtClean="0"/>
                        <a:t>0,09</a:t>
                      </a:r>
                      <a:endParaRPr lang="pt-BR" dirty="0"/>
                    </a:p>
                  </a:txBody>
                  <a:tcPr anchor="ctr"/>
                </a:tc>
              </a:tr>
              <a:tr h="520215">
                <a:tc>
                  <a:txBody>
                    <a:bodyPr/>
                    <a:lstStyle/>
                    <a:p>
                      <a:r>
                        <a:rPr lang="pt-BR" dirty="0" smtClean="0"/>
                        <a:t>Câmara Municipal </a:t>
                      </a:r>
                      <a:endParaRPr lang="pt-BR" dirty="0"/>
                    </a:p>
                  </a:txBody>
                  <a:tcPr anchor="ctr"/>
                </a:tc>
                <a:tc>
                  <a:txBody>
                    <a:bodyPr/>
                    <a:lstStyle/>
                    <a:p>
                      <a:pPr algn="r"/>
                      <a:r>
                        <a:rPr lang="pt-BR" dirty="0" smtClean="0"/>
                        <a:t>1.952.000,00</a:t>
                      </a:r>
                      <a:endParaRPr lang="pt-BR" dirty="0"/>
                    </a:p>
                  </a:txBody>
                  <a:tcPr anchor="ctr"/>
                </a:tc>
                <a:tc>
                  <a:txBody>
                    <a:bodyPr/>
                    <a:lstStyle/>
                    <a:p>
                      <a:pPr algn="r"/>
                      <a:r>
                        <a:rPr lang="pt-BR" dirty="0" smtClean="0"/>
                        <a:t>2,09</a:t>
                      </a:r>
                      <a:endParaRPr lang="pt-BR" dirty="0"/>
                    </a:p>
                  </a:txBody>
                  <a:tcPr anchor="ctr"/>
                </a:tc>
              </a:tr>
              <a:tr h="520215">
                <a:tc>
                  <a:txBody>
                    <a:bodyPr/>
                    <a:lstStyle/>
                    <a:p>
                      <a:r>
                        <a:rPr lang="pt-BR" dirty="0" smtClean="0"/>
                        <a:t>Fundo de Previdência</a:t>
                      </a:r>
                      <a:endParaRPr lang="pt-BR" dirty="0"/>
                    </a:p>
                  </a:txBody>
                  <a:tcPr anchor="ctr"/>
                </a:tc>
                <a:tc>
                  <a:txBody>
                    <a:bodyPr/>
                    <a:lstStyle/>
                    <a:p>
                      <a:pPr algn="r"/>
                      <a:r>
                        <a:rPr lang="pt-BR" dirty="0" smtClean="0"/>
                        <a:t>12.600.000,00</a:t>
                      </a:r>
                      <a:endParaRPr lang="pt-BR" dirty="0"/>
                    </a:p>
                  </a:txBody>
                  <a:tcPr anchor="ctr"/>
                </a:tc>
                <a:tc>
                  <a:txBody>
                    <a:bodyPr/>
                    <a:lstStyle/>
                    <a:p>
                      <a:pPr algn="r"/>
                      <a:r>
                        <a:rPr lang="pt-BR" dirty="0" smtClean="0"/>
                        <a:t>13,49</a:t>
                      </a:r>
                      <a:endParaRPr lang="pt-BR" dirty="0"/>
                    </a:p>
                  </a:txBody>
                  <a:tcPr anchor="ctr"/>
                </a:tc>
              </a:tr>
              <a:tr h="520215">
                <a:tc>
                  <a:txBody>
                    <a:bodyPr/>
                    <a:lstStyle/>
                    <a:p>
                      <a:r>
                        <a:rPr lang="pt-BR" b="1" dirty="0" smtClean="0"/>
                        <a:t>Total Geral</a:t>
                      </a:r>
                      <a:endParaRPr lang="pt-BR" b="1" dirty="0"/>
                    </a:p>
                  </a:txBody>
                  <a:tcPr anchor="ctr"/>
                </a:tc>
                <a:tc>
                  <a:txBody>
                    <a:bodyPr/>
                    <a:lstStyle/>
                    <a:p>
                      <a:pPr algn="r"/>
                      <a:r>
                        <a:rPr lang="pt-BR" b="1" dirty="0" smtClean="0"/>
                        <a:t>93.400.000,00</a:t>
                      </a:r>
                      <a:endParaRPr lang="pt-BR" b="1" dirty="0"/>
                    </a:p>
                  </a:txBody>
                  <a:tcPr anchor="ctr"/>
                </a:tc>
                <a:tc>
                  <a:txBody>
                    <a:bodyPr/>
                    <a:lstStyle/>
                    <a:p>
                      <a:pPr algn="r"/>
                      <a:r>
                        <a:rPr lang="pt-BR" b="1" dirty="0" smtClean="0"/>
                        <a:t>100,00</a:t>
                      </a:r>
                      <a:endParaRPr lang="pt-BR" b="1" dirty="0"/>
                    </a:p>
                  </a:txBody>
                  <a:tcPr anchor="ctr"/>
                </a:tc>
              </a:tr>
            </a:tbl>
          </a:graphicData>
        </a:graphic>
      </p:graphicFrame>
    </p:spTree>
    <p:extLst>
      <p:ext uri="{BB962C8B-B14F-4D97-AF65-F5344CB8AC3E}">
        <p14:creationId xmlns:p14="http://schemas.microsoft.com/office/powerpoint/2010/main" xmlns="" val="1694366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r" eaLnBrk="1" hangingPunct="1"/>
            <a:r>
              <a:rPr lang="pt-BR" sz="2800" dirty="0" smtClean="0">
                <a:latin typeface="Arial" pitchFamily="34" charset="0"/>
                <a:cs typeface="Arial" pitchFamily="34" charset="0"/>
              </a:rPr>
              <a:t>Apresentação das </a:t>
            </a:r>
            <a:r>
              <a:rPr lang="pt-BR" sz="2800" dirty="0" err="1" smtClean="0">
                <a:latin typeface="Arial" pitchFamily="34" charset="0"/>
                <a:cs typeface="Arial" pitchFamily="34" charset="0"/>
              </a:rPr>
              <a:t>Unid</a:t>
            </a:r>
            <a:r>
              <a:rPr lang="pt-BR" sz="2800" dirty="0" smtClean="0">
                <a:latin typeface="Arial" pitchFamily="34" charset="0"/>
                <a:cs typeface="Arial" pitchFamily="34" charset="0"/>
              </a:rPr>
              <a:t>. Executoras</a:t>
            </a:r>
          </a:p>
        </p:txBody>
      </p:sp>
      <p:sp>
        <p:nvSpPr>
          <p:cNvPr id="7171" name="Rectangle 3"/>
          <p:cNvSpPr>
            <a:spLocks noGrp="1" noChangeArrowheads="1"/>
          </p:cNvSpPr>
          <p:nvPr>
            <p:ph type="body" idx="1"/>
          </p:nvPr>
        </p:nvSpPr>
        <p:spPr>
          <a:xfrm>
            <a:off x="250825" y="981075"/>
            <a:ext cx="8713788" cy="5149850"/>
          </a:xfrm>
        </p:spPr>
        <p:txBody>
          <a:bodyPr/>
          <a:lstStyle/>
          <a:p>
            <a:pPr marL="0" indent="0" algn="just">
              <a:buNone/>
            </a:pPr>
            <a:endParaRPr lang="pt-BR" sz="2000" dirty="0" smtClean="0"/>
          </a:p>
          <a:p>
            <a:pPr marL="0" indent="0" algn="ctr">
              <a:buNone/>
            </a:pPr>
            <a:r>
              <a:rPr lang="pt-BR" sz="2000" b="1" u="sng" dirty="0" smtClean="0"/>
              <a:t>Unidades Executoras da Chefia de Gabinete</a:t>
            </a:r>
          </a:p>
          <a:p>
            <a:pPr marL="0" indent="0" algn="just">
              <a:buNone/>
            </a:pPr>
            <a:endParaRPr lang="pt-BR" sz="2000" dirty="0" smtClean="0"/>
          </a:p>
          <a:p>
            <a:pPr marL="0" indent="0" algn="just">
              <a:buFont typeface="Wingdings" pitchFamily="2" charset="2"/>
              <a:buChar char="Ø"/>
            </a:pPr>
            <a:r>
              <a:rPr lang="pt-BR" sz="2000" dirty="0" smtClean="0"/>
              <a:t> Para o exercício de 2021 foram alocados:</a:t>
            </a:r>
          </a:p>
          <a:p>
            <a:pPr marL="0" indent="0" algn="just">
              <a:buNone/>
            </a:pPr>
            <a:endParaRPr lang="pt-BR" sz="2000" dirty="0" smtClean="0"/>
          </a:p>
          <a:p>
            <a:pPr marL="0" indent="0" algn="just">
              <a:buFont typeface="Wingdings" pitchFamily="2" charset="2"/>
              <a:buChar char="ü"/>
            </a:pPr>
            <a:r>
              <a:rPr lang="pt-BR" sz="2000" dirty="0" smtClean="0"/>
              <a:t> 8 unidades executoras;</a:t>
            </a:r>
          </a:p>
          <a:p>
            <a:pPr marL="0" indent="0" algn="just">
              <a:buNone/>
            </a:pPr>
            <a:endParaRPr lang="pt-BR" sz="2000" dirty="0" smtClean="0"/>
          </a:p>
          <a:p>
            <a:pPr marL="0" indent="0" algn="just">
              <a:buFont typeface="Wingdings" pitchFamily="2" charset="2"/>
              <a:buChar char="ü"/>
            </a:pPr>
            <a:r>
              <a:rPr lang="pt-BR" sz="2000" dirty="0" smtClean="0"/>
              <a:t> 8 Programas;</a:t>
            </a:r>
          </a:p>
          <a:p>
            <a:pPr marL="0" indent="0" algn="just">
              <a:buNone/>
            </a:pPr>
            <a:endParaRPr lang="pt-BR" sz="2000" dirty="0" smtClean="0"/>
          </a:p>
          <a:p>
            <a:pPr marL="0" indent="0" algn="just">
              <a:buFont typeface="Wingdings" pitchFamily="2" charset="2"/>
              <a:buChar char="ü"/>
            </a:pPr>
            <a:r>
              <a:rPr lang="pt-BR" sz="2000" dirty="0" smtClean="0"/>
              <a:t> 10 ações;</a:t>
            </a:r>
          </a:p>
          <a:p>
            <a:pPr marL="0" indent="0" algn="just">
              <a:buNone/>
            </a:pPr>
            <a:endParaRPr lang="pt-BR" sz="2000" dirty="0" smtClean="0"/>
          </a:p>
          <a:p>
            <a:pPr marL="0" indent="0" algn="just">
              <a:buFont typeface="Wingdings" pitchFamily="2" charset="2"/>
              <a:buChar char="ü"/>
            </a:pPr>
            <a:r>
              <a:rPr lang="pt-BR" sz="2000" dirty="0" smtClean="0"/>
              <a:t> 26 dotações ou rubricas de despesas.</a:t>
            </a:r>
          </a:p>
          <a:p>
            <a:pPr marL="0" indent="0" algn="just">
              <a:buFont typeface="Wingdings" pitchFamily="2" charset="2"/>
              <a:buChar char="ü"/>
            </a:pPr>
            <a:endParaRPr lang="pt-BR" sz="2000" dirty="0" smtClean="0"/>
          </a:p>
          <a:p>
            <a:pPr marL="0" indent="0" algn="just">
              <a:buNone/>
            </a:pPr>
            <a:r>
              <a:rPr lang="pt-BR" sz="2000" dirty="0" smtClean="0"/>
              <a:t>	Segue seus detalhamentos:</a:t>
            </a:r>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None/>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ctr">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Font typeface="Arial" charset="0"/>
              <a:buChar char="•"/>
            </a:pPr>
            <a:endParaRPr lang="pt-BR" sz="2000" dirty="0" smtClean="0"/>
          </a:p>
          <a:p>
            <a:pPr marL="0" indent="0" algn="just">
              <a:buFont typeface="Arial" charset="0"/>
              <a:buChar char="•"/>
            </a:pPr>
            <a:endParaRPr lang="pt-BR" sz="2000" dirty="0"/>
          </a:p>
          <a:p>
            <a:pPr marL="0" indent="0">
              <a:buNone/>
            </a:pPr>
            <a:endParaRPr lang="pt-BR" sz="2000" dirty="0" smtClean="0"/>
          </a:p>
          <a:p>
            <a:endParaRPr lang="pt-BR" sz="2000" dirty="0"/>
          </a:p>
          <a:p>
            <a:pPr eaLnBrk="1" hangingPunct="1">
              <a:lnSpc>
                <a:spcPct val="90000"/>
              </a:lnSpc>
              <a:buFont typeface="Wingdings" pitchFamily="2" charset="2"/>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spTree>
    <p:extLst>
      <p:ext uri="{BB962C8B-B14F-4D97-AF65-F5344CB8AC3E}">
        <p14:creationId xmlns:p14="http://schemas.microsoft.com/office/powerpoint/2010/main" xmlns="" val="1694366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5122" name="Picture 2"/>
          <p:cNvPicPr>
            <a:picLocks noChangeAspect="1" noChangeArrowheads="1"/>
          </p:cNvPicPr>
          <p:nvPr/>
        </p:nvPicPr>
        <p:blipFill>
          <a:blip r:embed="rId3"/>
          <a:srcRect/>
          <a:stretch>
            <a:fillRect/>
          </a:stretch>
        </p:blipFill>
        <p:spPr bwMode="auto">
          <a:xfrm>
            <a:off x="142844" y="2357430"/>
            <a:ext cx="8858312" cy="2286016"/>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6146" name="Picture 2"/>
          <p:cNvPicPr>
            <a:picLocks noChangeAspect="1" noChangeArrowheads="1"/>
          </p:cNvPicPr>
          <p:nvPr/>
        </p:nvPicPr>
        <p:blipFill>
          <a:blip r:embed="rId3"/>
          <a:srcRect/>
          <a:stretch>
            <a:fillRect/>
          </a:stretch>
        </p:blipFill>
        <p:spPr bwMode="auto">
          <a:xfrm>
            <a:off x="214281" y="2571744"/>
            <a:ext cx="8786875" cy="1785950"/>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7170" name="Picture 2"/>
          <p:cNvPicPr>
            <a:picLocks noChangeAspect="1" noChangeArrowheads="1"/>
          </p:cNvPicPr>
          <p:nvPr/>
        </p:nvPicPr>
        <p:blipFill>
          <a:blip r:embed="rId3"/>
          <a:srcRect/>
          <a:stretch>
            <a:fillRect/>
          </a:stretch>
        </p:blipFill>
        <p:spPr bwMode="auto">
          <a:xfrm>
            <a:off x="214281" y="2428868"/>
            <a:ext cx="8786875" cy="2071701"/>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8194" name="Picture 2"/>
          <p:cNvPicPr>
            <a:picLocks noChangeAspect="1" noChangeArrowheads="1"/>
          </p:cNvPicPr>
          <p:nvPr/>
        </p:nvPicPr>
        <p:blipFill>
          <a:blip r:embed="rId3"/>
          <a:srcRect/>
          <a:stretch>
            <a:fillRect/>
          </a:stretch>
        </p:blipFill>
        <p:spPr bwMode="auto">
          <a:xfrm>
            <a:off x="214282" y="2571744"/>
            <a:ext cx="8715436" cy="2000264"/>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1027" name="Picture 3"/>
          <p:cNvPicPr>
            <a:picLocks noChangeAspect="1" noChangeArrowheads="1"/>
          </p:cNvPicPr>
          <p:nvPr/>
        </p:nvPicPr>
        <p:blipFill>
          <a:blip r:embed="rId3"/>
          <a:srcRect/>
          <a:stretch>
            <a:fillRect/>
          </a:stretch>
        </p:blipFill>
        <p:spPr bwMode="auto">
          <a:xfrm>
            <a:off x="214282" y="2000240"/>
            <a:ext cx="8715436" cy="3071834"/>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2" name="Picture 2"/>
          <p:cNvPicPr>
            <a:picLocks noChangeAspect="1" noChangeArrowheads="1"/>
          </p:cNvPicPr>
          <p:nvPr/>
        </p:nvPicPr>
        <p:blipFill>
          <a:blip r:embed="rId3"/>
          <a:srcRect/>
          <a:stretch>
            <a:fillRect/>
          </a:stretch>
        </p:blipFill>
        <p:spPr bwMode="auto">
          <a:xfrm>
            <a:off x="180835" y="2000240"/>
            <a:ext cx="8748883" cy="3143272"/>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10242" name="Picture 2"/>
          <p:cNvPicPr>
            <a:picLocks noChangeAspect="1" noChangeArrowheads="1"/>
          </p:cNvPicPr>
          <p:nvPr/>
        </p:nvPicPr>
        <p:blipFill>
          <a:blip r:embed="rId3"/>
          <a:srcRect/>
          <a:stretch>
            <a:fillRect/>
          </a:stretch>
        </p:blipFill>
        <p:spPr bwMode="auto">
          <a:xfrm>
            <a:off x="142844" y="2571744"/>
            <a:ext cx="8786874" cy="1785950"/>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Glossário</a:t>
            </a:r>
          </a:p>
        </p:txBody>
      </p:sp>
      <p:sp>
        <p:nvSpPr>
          <p:cNvPr id="7171" name="Rectangle 3"/>
          <p:cNvSpPr>
            <a:spLocks noGrp="1" noChangeArrowheads="1"/>
          </p:cNvSpPr>
          <p:nvPr>
            <p:ph type="body" idx="1"/>
          </p:nvPr>
        </p:nvSpPr>
        <p:spPr>
          <a:xfrm>
            <a:off x="250825" y="981075"/>
            <a:ext cx="8713788" cy="5149850"/>
          </a:xfrm>
        </p:spPr>
        <p:txBody>
          <a:bodyPr/>
          <a:lstStyle/>
          <a:p>
            <a:pPr algn="just" eaLnBrk="1" hangingPunct="1">
              <a:lnSpc>
                <a:spcPct val="90000"/>
              </a:lnSpc>
              <a:buFont typeface="Wingdings" pitchFamily="2" charset="2"/>
              <a:buChar char="Ø"/>
            </a:pPr>
            <a:r>
              <a:rPr lang="pt-BR" sz="2000" b="1" u="sng" dirty="0" smtClean="0"/>
              <a:t>Receitas</a:t>
            </a:r>
            <a:r>
              <a:rPr lang="pt-BR" sz="2000" dirty="0" smtClean="0"/>
              <a:t> - Recursos auferidos na gestão, a serem computados na apuração do resultado do exercício, desdobrados nas categorias econômicas de correntes e de capital.</a:t>
            </a:r>
          </a:p>
          <a:p>
            <a:pPr algn="just" eaLnBrk="1" hangingPunct="1">
              <a:lnSpc>
                <a:spcPct val="90000"/>
              </a:lnSpc>
              <a:buNone/>
            </a:pPr>
            <a:endParaRPr lang="pt-BR" sz="800" dirty="0" smtClean="0"/>
          </a:p>
          <a:p>
            <a:pPr algn="just" eaLnBrk="1" hangingPunct="1">
              <a:lnSpc>
                <a:spcPct val="90000"/>
              </a:lnSpc>
              <a:buFont typeface="Wingdings" pitchFamily="2" charset="2"/>
              <a:buChar char="Ø"/>
            </a:pPr>
            <a:r>
              <a:rPr lang="pt-BR" sz="2000" b="1" u="sng" dirty="0" smtClean="0"/>
              <a:t>Unidade Gestora</a:t>
            </a:r>
            <a:r>
              <a:rPr lang="pt-BR" sz="2000" b="1" dirty="0" smtClean="0"/>
              <a:t> </a:t>
            </a:r>
            <a:r>
              <a:rPr lang="pt-BR" sz="2000" dirty="0" smtClean="0"/>
              <a:t>- Unidade orçamentária ou administrativa investida do poder de gerir recursos orçamentários e financeiros, próprios ou sob descentralização.</a:t>
            </a:r>
          </a:p>
          <a:p>
            <a:pPr algn="just" eaLnBrk="1" hangingPunct="1">
              <a:lnSpc>
                <a:spcPct val="90000"/>
              </a:lnSpc>
              <a:buNone/>
            </a:pPr>
            <a:endParaRPr lang="pt-BR" sz="800" dirty="0" smtClean="0"/>
          </a:p>
          <a:p>
            <a:pPr algn="just" eaLnBrk="1" hangingPunct="1">
              <a:lnSpc>
                <a:spcPct val="90000"/>
              </a:lnSpc>
              <a:buFont typeface="Wingdings" pitchFamily="2" charset="2"/>
              <a:buChar char="Ø"/>
            </a:pPr>
            <a:r>
              <a:rPr lang="pt-BR" sz="2000" b="1" u="sng" dirty="0" smtClean="0"/>
              <a:t>Unidade Orçamentária e Executora</a:t>
            </a:r>
            <a:r>
              <a:rPr lang="pt-BR" sz="2000" dirty="0" smtClean="0"/>
              <a:t> - É a repartição da Administração a quem o orçamento consigna dotações específicas para a realização de seus programas de trabalho.</a:t>
            </a:r>
          </a:p>
          <a:p>
            <a:pPr algn="just" eaLnBrk="1" hangingPunct="1">
              <a:lnSpc>
                <a:spcPct val="90000"/>
              </a:lnSpc>
              <a:buNone/>
            </a:pPr>
            <a:endParaRPr lang="pt-BR" sz="800" dirty="0" smtClean="0"/>
          </a:p>
          <a:p>
            <a:pPr algn="just" eaLnBrk="1" hangingPunct="1">
              <a:lnSpc>
                <a:spcPct val="90000"/>
              </a:lnSpc>
              <a:buFont typeface="Wingdings" pitchFamily="2" charset="2"/>
              <a:buChar char="Ø"/>
            </a:pPr>
            <a:r>
              <a:rPr lang="pt-BR" sz="2000" b="1" u="sng" dirty="0" smtClean="0"/>
              <a:t>Programa</a:t>
            </a:r>
            <a:r>
              <a:rPr lang="pt-BR" sz="2000" dirty="0" smtClean="0"/>
              <a:t> – É o instrumento de organização da ação governamental visando à concretização dos objetivos pretendidos, sendo mensurado por  indicadores estabelecidos no plano plurianual.</a:t>
            </a:r>
          </a:p>
          <a:p>
            <a:pPr algn="just" eaLnBrk="1" hangingPunct="1">
              <a:lnSpc>
                <a:spcPct val="90000"/>
              </a:lnSpc>
              <a:buNone/>
            </a:pPr>
            <a:endParaRPr lang="pt-BR" sz="800" dirty="0" smtClean="0"/>
          </a:p>
          <a:p>
            <a:pPr algn="just" eaLnBrk="1" hangingPunct="1">
              <a:lnSpc>
                <a:spcPct val="90000"/>
              </a:lnSpc>
              <a:buFont typeface="Wingdings" pitchFamily="2" charset="2"/>
              <a:buChar char="Ø"/>
            </a:pPr>
            <a:r>
              <a:rPr lang="pt-BR" sz="2000" b="1" u="sng" dirty="0" smtClean="0"/>
              <a:t>Ação</a:t>
            </a:r>
            <a:r>
              <a:rPr lang="pt-BR" sz="2000" dirty="0" smtClean="0"/>
              <a:t> - Conjunto de operações, cujos produtos contribuem para os objetivos do programa governamental. A ação pode ser um projeto, atividade ou operação especial.</a:t>
            </a:r>
          </a:p>
          <a:p>
            <a:pPr algn="just" eaLnBrk="1" hangingPunct="1">
              <a:lnSpc>
                <a:spcPct val="90000"/>
              </a:lnSpc>
              <a:buNone/>
            </a:pPr>
            <a:endParaRPr lang="pt-BR" sz="2000" dirty="0" smtClean="0"/>
          </a:p>
          <a:p>
            <a:pPr algn="just" eaLnBrk="1" hangingPunct="1">
              <a:lnSpc>
                <a:spcPct val="90000"/>
              </a:lnSpc>
              <a:buFont typeface="Wingdings" pitchFamily="2" charset="2"/>
              <a:buChar char="Ø"/>
            </a:pPr>
            <a:endParaRPr lang="pt-BR" sz="2000" dirty="0" smtClean="0"/>
          </a:p>
          <a:p>
            <a:pPr algn="just" eaLnBrk="1" hangingPunct="1">
              <a:lnSpc>
                <a:spcPct val="90000"/>
              </a:lnSpc>
              <a:buFont typeface="Wingdings" pitchFamily="2" charset="2"/>
              <a:buNone/>
            </a:pPr>
            <a:r>
              <a:rPr lang="pt-BR" sz="2000" dirty="0" smtClean="0"/>
              <a:t>	</a:t>
            </a:r>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spTree>
    <p:extLst>
      <p:ext uri="{BB962C8B-B14F-4D97-AF65-F5344CB8AC3E}">
        <p14:creationId xmlns:p14="http://schemas.microsoft.com/office/powerpoint/2010/main" xmlns="" val="1254629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3075" name="Picture 3"/>
          <p:cNvPicPr>
            <a:picLocks noChangeAspect="1" noChangeArrowheads="1"/>
          </p:cNvPicPr>
          <p:nvPr/>
        </p:nvPicPr>
        <p:blipFill>
          <a:blip r:embed="rId3"/>
          <a:srcRect/>
          <a:stretch>
            <a:fillRect/>
          </a:stretch>
        </p:blipFill>
        <p:spPr bwMode="auto">
          <a:xfrm>
            <a:off x="142843" y="2428868"/>
            <a:ext cx="8858313" cy="2214578"/>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r" eaLnBrk="1" hangingPunct="1"/>
            <a:r>
              <a:rPr lang="pt-BR" sz="2800" dirty="0" smtClean="0">
                <a:latin typeface="Arial" pitchFamily="34" charset="0"/>
                <a:cs typeface="Arial" pitchFamily="34" charset="0"/>
              </a:rPr>
              <a:t>Apresentação das </a:t>
            </a:r>
            <a:r>
              <a:rPr lang="pt-BR" sz="2800" dirty="0" err="1" smtClean="0">
                <a:latin typeface="Arial" pitchFamily="34" charset="0"/>
                <a:cs typeface="Arial" pitchFamily="34" charset="0"/>
              </a:rPr>
              <a:t>Unid</a:t>
            </a:r>
            <a:r>
              <a:rPr lang="pt-BR" sz="2800" dirty="0" smtClean="0">
                <a:latin typeface="Arial" pitchFamily="34" charset="0"/>
                <a:cs typeface="Arial" pitchFamily="34" charset="0"/>
              </a:rPr>
              <a:t>. Executoras</a:t>
            </a:r>
          </a:p>
        </p:txBody>
      </p:sp>
      <p:sp>
        <p:nvSpPr>
          <p:cNvPr id="7171" name="Rectangle 3"/>
          <p:cNvSpPr>
            <a:spLocks noGrp="1" noChangeArrowheads="1"/>
          </p:cNvSpPr>
          <p:nvPr>
            <p:ph type="body" idx="1"/>
          </p:nvPr>
        </p:nvSpPr>
        <p:spPr>
          <a:xfrm>
            <a:off x="250825" y="981075"/>
            <a:ext cx="8713788" cy="5149850"/>
          </a:xfrm>
        </p:spPr>
        <p:txBody>
          <a:bodyPr/>
          <a:lstStyle/>
          <a:p>
            <a:pPr marL="0" indent="0" algn="just">
              <a:buNone/>
            </a:pPr>
            <a:endParaRPr lang="pt-BR" sz="2000" dirty="0" smtClean="0"/>
          </a:p>
          <a:p>
            <a:pPr marL="0" indent="0" algn="ctr">
              <a:buNone/>
            </a:pPr>
            <a:r>
              <a:rPr lang="pt-BR" sz="2000" b="1" u="sng" dirty="0" smtClean="0"/>
              <a:t>Unidades Executoras da Coordenadoria de Administração</a:t>
            </a:r>
          </a:p>
          <a:p>
            <a:pPr marL="0" indent="0" algn="just">
              <a:buNone/>
            </a:pPr>
            <a:endParaRPr lang="pt-BR" sz="2000" dirty="0" smtClean="0"/>
          </a:p>
          <a:p>
            <a:pPr marL="0" indent="0" algn="just">
              <a:buFont typeface="Wingdings" pitchFamily="2" charset="2"/>
              <a:buChar char="Ø"/>
            </a:pPr>
            <a:r>
              <a:rPr lang="pt-BR" sz="2000" dirty="0" smtClean="0"/>
              <a:t> Para o exercício de 2021 foram alocados:</a:t>
            </a:r>
          </a:p>
          <a:p>
            <a:pPr marL="0" indent="0" algn="just">
              <a:buNone/>
            </a:pPr>
            <a:endParaRPr lang="pt-BR" sz="2000" dirty="0" smtClean="0"/>
          </a:p>
          <a:p>
            <a:pPr marL="0" indent="0" algn="just">
              <a:buFont typeface="Wingdings" pitchFamily="2" charset="2"/>
              <a:buChar char="ü"/>
            </a:pPr>
            <a:r>
              <a:rPr lang="pt-BR" sz="2000" dirty="0" smtClean="0"/>
              <a:t> 6 unidades executoras;</a:t>
            </a:r>
          </a:p>
          <a:p>
            <a:pPr marL="0" indent="0" algn="just">
              <a:buNone/>
            </a:pPr>
            <a:endParaRPr lang="pt-BR" sz="2000" dirty="0" smtClean="0"/>
          </a:p>
          <a:p>
            <a:pPr marL="0" indent="0" algn="just">
              <a:buFont typeface="Wingdings" pitchFamily="2" charset="2"/>
              <a:buChar char="ü"/>
            </a:pPr>
            <a:r>
              <a:rPr lang="pt-BR" sz="2000" dirty="0" smtClean="0"/>
              <a:t> 6 Programas;</a:t>
            </a:r>
          </a:p>
          <a:p>
            <a:pPr marL="0" indent="0" algn="just">
              <a:buNone/>
            </a:pPr>
            <a:endParaRPr lang="pt-BR" sz="2000" dirty="0" smtClean="0"/>
          </a:p>
          <a:p>
            <a:pPr marL="0" indent="0" algn="just">
              <a:buFont typeface="Wingdings" pitchFamily="2" charset="2"/>
              <a:buChar char="ü"/>
            </a:pPr>
            <a:r>
              <a:rPr lang="pt-BR" sz="2000" dirty="0" smtClean="0"/>
              <a:t> 6 ações;</a:t>
            </a:r>
          </a:p>
          <a:p>
            <a:pPr marL="0" indent="0" algn="just">
              <a:buNone/>
            </a:pPr>
            <a:endParaRPr lang="pt-BR" sz="2000" dirty="0" smtClean="0"/>
          </a:p>
          <a:p>
            <a:pPr marL="0" indent="0" algn="just">
              <a:buFont typeface="Wingdings" pitchFamily="2" charset="2"/>
              <a:buChar char="ü"/>
            </a:pPr>
            <a:r>
              <a:rPr lang="pt-BR" sz="2000" dirty="0" smtClean="0"/>
              <a:t> 17 dotações ou rubricas de despesas.</a:t>
            </a:r>
          </a:p>
          <a:p>
            <a:pPr marL="0" indent="0" algn="just">
              <a:buFont typeface="Wingdings" pitchFamily="2" charset="2"/>
              <a:buChar char="ü"/>
            </a:pPr>
            <a:endParaRPr lang="pt-BR" sz="2000" dirty="0" smtClean="0"/>
          </a:p>
          <a:p>
            <a:pPr marL="0" indent="0" algn="just">
              <a:buNone/>
            </a:pPr>
            <a:r>
              <a:rPr lang="pt-BR" sz="2000" dirty="0" smtClean="0"/>
              <a:t>	Segue seus detalhamentos:</a:t>
            </a:r>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None/>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ctr">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Font typeface="Arial" charset="0"/>
              <a:buChar char="•"/>
            </a:pPr>
            <a:endParaRPr lang="pt-BR" sz="2000" dirty="0" smtClean="0"/>
          </a:p>
          <a:p>
            <a:pPr marL="0" indent="0" algn="just">
              <a:buFont typeface="Arial" charset="0"/>
              <a:buChar char="•"/>
            </a:pPr>
            <a:endParaRPr lang="pt-BR" sz="2000" dirty="0"/>
          </a:p>
          <a:p>
            <a:pPr marL="0" indent="0">
              <a:buNone/>
            </a:pPr>
            <a:endParaRPr lang="pt-BR" sz="2000" dirty="0" smtClean="0"/>
          </a:p>
          <a:p>
            <a:endParaRPr lang="pt-BR" sz="2000" dirty="0"/>
          </a:p>
          <a:p>
            <a:pPr eaLnBrk="1" hangingPunct="1">
              <a:lnSpc>
                <a:spcPct val="90000"/>
              </a:lnSpc>
              <a:buFont typeface="Wingdings" pitchFamily="2" charset="2"/>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spTree>
    <p:extLst>
      <p:ext uri="{BB962C8B-B14F-4D97-AF65-F5344CB8AC3E}">
        <p14:creationId xmlns:p14="http://schemas.microsoft.com/office/powerpoint/2010/main" xmlns="" val="1694366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11266" name="Picture 2"/>
          <p:cNvPicPr>
            <a:picLocks noChangeAspect="1" noChangeArrowheads="1"/>
          </p:cNvPicPr>
          <p:nvPr/>
        </p:nvPicPr>
        <p:blipFill>
          <a:blip r:embed="rId3"/>
          <a:srcRect/>
          <a:stretch>
            <a:fillRect/>
          </a:stretch>
        </p:blipFill>
        <p:spPr bwMode="auto">
          <a:xfrm>
            <a:off x="214282" y="2428868"/>
            <a:ext cx="8786874" cy="2071702"/>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4099" name="Picture 3"/>
          <p:cNvPicPr>
            <a:picLocks noChangeAspect="1" noChangeArrowheads="1"/>
          </p:cNvPicPr>
          <p:nvPr/>
        </p:nvPicPr>
        <p:blipFill>
          <a:blip r:embed="rId3"/>
          <a:srcRect/>
          <a:stretch>
            <a:fillRect/>
          </a:stretch>
        </p:blipFill>
        <p:spPr bwMode="auto">
          <a:xfrm>
            <a:off x="214282" y="2285992"/>
            <a:ext cx="8786875" cy="2214578"/>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12290" name="Picture 2"/>
          <p:cNvPicPr>
            <a:picLocks noChangeAspect="1" noChangeArrowheads="1"/>
          </p:cNvPicPr>
          <p:nvPr/>
        </p:nvPicPr>
        <p:blipFill>
          <a:blip r:embed="rId3"/>
          <a:srcRect/>
          <a:stretch>
            <a:fillRect/>
          </a:stretch>
        </p:blipFill>
        <p:spPr bwMode="auto">
          <a:xfrm>
            <a:off x="142844" y="2571744"/>
            <a:ext cx="8858312" cy="1857387"/>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13314" name="Picture 2"/>
          <p:cNvPicPr>
            <a:picLocks noChangeAspect="1" noChangeArrowheads="1"/>
          </p:cNvPicPr>
          <p:nvPr/>
        </p:nvPicPr>
        <p:blipFill>
          <a:blip r:embed="rId3"/>
          <a:srcRect/>
          <a:stretch>
            <a:fillRect/>
          </a:stretch>
        </p:blipFill>
        <p:spPr bwMode="auto">
          <a:xfrm>
            <a:off x="214282" y="2571744"/>
            <a:ext cx="8786875" cy="1785950"/>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14338" name="Picture 2"/>
          <p:cNvPicPr>
            <a:picLocks noChangeAspect="1" noChangeArrowheads="1"/>
          </p:cNvPicPr>
          <p:nvPr/>
        </p:nvPicPr>
        <p:blipFill>
          <a:blip r:embed="rId3"/>
          <a:srcRect/>
          <a:stretch>
            <a:fillRect/>
          </a:stretch>
        </p:blipFill>
        <p:spPr bwMode="auto">
          <a:xfrm>
            <a:off x="214282" y="2285992"/>
            <a:ext cx="8786874" cy="2500330"/>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15362" name="Picture 2"/>
          <p:cNvPicPr>
            <a:picLocks noChangeAspect="1" noChangeArrowheads="1"/>
          </p:cNvPicPr>
          <p:nvPr/>
        </p:nvPicPr>
        <p:blipFill>
          <a:blip r:embed="rId3"/>
          <a:srcRect/>
          <a:stretch>
            <a:fillRect/>
          </a:stretch>
        </p:blipFill>
        <p:spPr bwMode="auto">
          <a:xfrm>
            <a:off x="214282" y="2357430"/>
            <a:ext cx="8786874" cy="2143140"/>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r" eaLnBrk="1" hangingPunct="1"/>
            <a:r>
              <a:rPr lang="pt-BR" sz="2800" dirty="0" smtClean="0">
                <a:latin typeface="Arial" pitchFamily="34" charset="0"/>
                <a:cs typeface="Arial" pitchFamily="34" charset="0"/>
              </a:rPr>
              <a:t>Apresentação das </a:t>
            </a:r>
            <a:r>
              <a:rPr lang="pt-BR" sz="2800" dirty="0" err="1" smtClean="0">
                <a:latin typeface="Arial" pitchFamily="34" charset="0"/>
                <a:cs typeface="Arial" pitchFamily="34" charset="0"/>
              </a:rPr>
              <a:t>Unid</a:t>
            </a:r>
            <a:r>
              <a:rPr lang="pt-BR" sz="2800" dirty="0" smtClean="0">
                <a:latin typeface="Arial" pitchFamily="34" charset="0"/>
                <a:cs typeface="Arial" pitchFamily="34" charset="0"/>
              </a:rPr>
              <a:t>. Executoras</a:t>
            </a:r>
          </a:p>
        </p:txBody>
      </p:sp>
      <p:sp>
        <p:nvSpPr>
          <p:cNvPr id="7171" name="Rectangle 3"/>
          <p:cNvSpPr>
            <a:spLocks noGrp="1" noChangeArrowheads="1"/>
          </p:cNvSpPr>
          <p:nvPr>
            <p:ph type="body" idx="1"/>
          </p:nvPr>
        </p:nvSpPr>
        <p:spPr>
          <a:xfrm>
            <a:off x="250825" y="981075"/>
            <a:ext cx="8713788" cy="5149850"/>
          </a:xfrm>
        </p:spPr>
        <p:txBody>
          <a:bodyPr/>
          <a:lstStyle/>
          <a:p>
            <a:pPr marL="0" indent="0" algn="just">
              <a:buNone/>
            </a:pPr>
            <a:endParaRPr lang="pt-BR" sz="2000" dirty="0" smtClean="0"/>
          </a:p>
          <a:p>
            <a:pPr marL="0" indent="0" algn="ctr">
              <a:buNone/>
            </a:pPr>
            <a:r>
              <a:rPr lang="pt-BR" sz="2000" b="1" u="sng" dirty="0" smtClean="0"/>
              <a:t>Unidades Executoras da Coordenadoria de Finanças</a:t>
            </a:r>
          </a:p>
          <a:p>
            <a:pPr marL="0" indent="0" algn="just">
              <a:buNone/>
            </a:pPr>
            <a:endParaRPr lang="pt-BR" sz="2000" dirty="0" smtClean="0"/>
          </a:p>
          <a:p>
            <a:pPr marL="0" indent="0" algn="just">
              <a:buFont typeface="Wingdings" pitchFamily="2" charset="2"/>
              <a:buChar char="Ø"/>
            </a:pPr>
            <a:r>
              <a:rPr lang="pt-BR" sz="2000" dirty="0" smtClean="0"/>
              <a:t> Para o exercício de 2021 foram alocados:</a:t>
            </a:r>
          </a:p>
          <a:p>
            <a:pPr marL="0" indent="0" algn="just">
              <a:buNone/>
            </a:pPr>
            <a:endParaRPr lang="pt-BR" sz="2000" dirty="0" smtClean="0"/>
          </a:p>
          <a:p>
            <a:pPr marL="0" indent="0" algn="just">
              <a:buFont typeface="Wingdings" pitchFamily="2" charset="2"/>
              <a:buChar char="ü"/>
            </a:pPr>
            <a:r>
              <a:rPr lang="pt-BR" sz="2000" dirty="0" smtClean="0"/>
              <a:t> 7 unidades executoras;</a:t>
            </a:r>
          </a:p>
          <a:p>
            <a:pPr marL="0" indent="0" algn="just">
              <a:buNone/>
            </a:pPr>
            <a:endParaRPr lang="pt-BR" sz="2000" dirty="0" smtClean="0"/>
          </a:p>
          <a:p>
            <a:pPr marL="0" indent="0" algn="just">
              <a:buFont typeface="Wingdings" pitchFamily="2" charset="2"/>
              <a:buChar char="ü"/>
            </a:pPr>
            <a:r>
              <a:rPr lang="pt-BR" sz="2000" dirty="0" smtClean="0"/>
              <a:t> 7 Programas;</a:t>
            </a:r>
          </a:p>
          <a:p>
            <a:pPr marL="0" indent="0" algn="just">
              <a:buNone/>
            </a:pPr>
            <a:endParaRPr lang="pt-BR" sz="2000" dirty="0" smtClean="0"/>
          </a:p>
          <a:p>
            <a:pPr marL="0" indent="0" algn="just">
              <a:buFont typeface="Wingdings" pitchFamily="2" charset="2"/>
              <a:buChar char="ü"/>
            </a:pPr>
            <a:r>
              <a:rPr lang="pt-BR" sz="2000" dirty="0" smtClean="0"/>
              <a:t> 7 ações;</a:t>
            </a:r>
          </a:p>
          <a:p>
            <a:pPr marL="0" indent="0" algn="just">
              <a:buNone/>
            </a:pPr>
            <a:endParaRPr lang="pt-BR" sz="2000" dirty="0" smtClean="0"/>
          </a:p>
          <a:p>
            <a:pPr marL="0" indent="0" algn="just">
              <a:buFont typeface="Wingdings" pitchFamily="2" charset="2"/>
              <a:buChar char="ü"/>
            </a:pPr>
            <a:r>
              <a:rPr lang="pt-BR" sz="2000" dirty="0" smtClean="0"/>
              <a:t> 21 dotações ou rubricas de despesas.</a:t>
            </a:r>
          </a:p>
          <a:p>
            <a:pPr marL="0" indent="0" algn="just">
              <a:buFont typeface="Wingdings" pitchFamily="2" charset="2"/>
              <a:buChar char="ü"/>
            </a:pPr>
            <a:endParaRPr lang="pt-BR" sz="2000" dirty="0" smtClean="0"/>
          </a:p>
          <a:p>
            <a:pPr marL="0" indent="0" algn="just">
              <a:buNone/>
            </a:pPr>
            <a:r>
              <a:rPr lang="pt-BR" sz="2000" dirty="0" smtClean="0"/>
              <a:t>	Segue seus detalhamentos:</a:t>
            </a:r>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None/>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ctr">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Font typeface="Arial" charset="0"/>
              <a:buChar char="•"/>
            </a:pPr>
            <a:endParaRPr lang="pt-BR" sz="2000" dirty="0" smtClean="0"/>
          </a:p>
          <a:p>
            <a:pPr marL="0" indent="0" algn="just">
              <a:buFont typeface="Arial" charset="0"/>
              <a:buChar char="•"/>
            </a:pPr>
            <a:endParaRPr lang="pt-BR" sz="2000" dirty="0"/>
          </a:p>
          <a:p>
            <a:pPr marL="0" indent="0">
              <a:buNone/>
            </a:pPr>
            <a:endParaRPr lang="pt-BR" sz="2000" dirty="0" smtClean="0"/>
          </a:p>
          <a:p>
            <a:endParaRPr lang="pt-BR" sz="2000" dirty="0"/>
          </a:p>
          <a:p>
            <a:pPr eaLnBrk="1" hangingPunct="1">
              <a:lnSpc>
                <a:spcPct val="90000"/>
              </a:lnSpc>
              <a:buFont typeface="Wingdings" pitchFamily="2" charset="2"/>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spTree>
    <p:extLst>
      <p:ext uri="{BB962C8B-B14F-4D97-AF65-F5344CB8AC3E}">
        <p14:creationId xmlns:p14="http://schemas.microsoft.com/office/powerpoint/2010/main" xmlns="" val="169436639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16386" name="Picture 2"/>
          <p:cNvPicPr>
            <a:picLocks noChangeAspect="1" noChangeArrowheads="1"/>
          </p:cNvPicPr>
          <p:nvPr/>
        </p:nvPicPr>
        <p:blipFill>
          <a:blip r:embed="rId3"/>
          <a:srcRect/>
          <a:stretch>
            <a:fillRect/>
          </a:stretch>
        </p:blipFill>
        <p:spPr bwMode="auto">
          <a:xfrm>
            <a:off x="84343" y="2357430"/>
            <a:ext cx="8916813" cy="2286016"/>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Glossário</a:t>
            </a:r>
          </a:p>
        </p:txBody>
      </p:sp>
      <p:sp>
        <p:nvSpPr>
          <p:cNvPr id="7171" name="Rectangle 3"/>
          <p:cNvSpPr>
            <a:spLocks noGrp="1" noChangeArrowheads="1"/>
          </p:cNvSpPr>
          <p:nvPr>
            <p:ph type="body" idx="1"/>
          </p:nvPr>
        </p:nvSpPr>
        <p:spPr>
          <a:xfrm>
            <a:off x="250825" y="981075"/>
            <a:ext cx="8713788" cy="5149850"/>
          </a:xfrm>
        </p:spPr>
        <p:txBody>
          <a:bodyPr/>
          <a:lstStyle/>
          <a:p>
            <a:pPr algn="just" eaLnBrk="1" hangingPunct="1">
              <a:lnSpc>
                <a:spcPct val="90000"/>
              </a:lnSpc>
              <a:buNone/>
            </a:pPr>
            <a:endParaRPr lang="pt-BR" sz="2000" dirty="0" smtClean="0"/>
          </a:p>
          <a:p>
            <a:pPr algn="just" eaLnBrk="1" hangingPunct="1">
              <a:lnSpc>
                <a:spcPct val="90000"/>
              </a:lnSpc>
              <a:buFont typeface="Wingdings" pitchFamily="2" charset="2"/>
              <a:buChar char="Ø"/>
            </a:pPr>
            <a:r>
              <a:rPr lang="pt-BR" sz="2000" b="1" u="sng" dirty="0" smtClean="0"/>
              <a:t>Dotação</a:t>
            </a:r>
            <a:r>
              <a:rPr lang="pt-BR" sz="2000" b="1" dirty="0" smtClean="0"/>
              <a:t> </a:t>
            </a:r>
            <a:r>
              <a:rPr lang="pt-BR" sz="2000" dirty="0" smtClean="0"/>
              <a:t>- Limite de crédito consignado na lei de orçamento ou crédito adicional, para atender determinada despesa.</a:t>
            </a:r>
          </a:p>
          <a:p>
            <a:pPr algn="just" eaLnBrk="1" hangingPunct="1">
              <a:lnSpc>
                <a:spcPct val="90000"/>
              </a:lnSpc>
              <a:buNone/>
            </a:pPr>
            <a:endParaRPr lang="pt-BR" sz="2000" dirty="0" smtClean="0"/>
          </a:p>
          <a:p>
            <a:pPr algn="just" eaLnBrk="1" hangingPunct="1">
              <a:lnSpc>
                <a:spcPct val="90000"/>
              </a:lnSpc>
              <a:buFont typeface="Wingdings" pitchFamily="2" charset="2"/>
              <a:buChar char="Ø"/>
            </a:pPr>
            <a:r>
              <a:rPr lang="pt-BR" sz="2000" b="1" u="sng" dirty="0" smtClean="0"/>
              <a:t>Atividade</a:t>
            </a:r>
            <a:r>
              <a:rPr lang="pt-BR" sz="2000" dirty="0" smtClean="0"/>
              <a:t> - Conjunto de operações que se realizam de modo contínuo e que concorrem para a manutenção da ação do governo.</a:t>
            </a:r>
          </a:p>
          <a:p>
            <a:pPr algn="just" eaLnBrk="1" hangingPunct="1">
              <a:lnSpc>
                <a:spcPct val="90000"/>
              </a:lnSpc>
              <a:buFont typeface="Wingdings" pitchFamily="2" charset="2"/>
              <a:buChar char="Ø"/>
            </a:pPr>
            <a:endParaRPr lang="pt-BR" sz="2000" dirty="0" smtClean="0"/>
          </a:p>
          <a:p>
            <a:pPr algn="just" eaLnBrk="1" hangingPunct="1">
              <a:lnSpc>
                <a:spcPct val="90000"/>
              </a:lnSpc>
              <a:buFont typeface="Wingdings" pitchFamily="2" charset="2"/>
              <a:buChar char="Ø"/>
            </a:pPr>
            <a:r>
              <a:rPr lang="pt-BR" sz="2000" b="1" u="sng" dirty="0" smtClean="0"/>
              <a:t>Projeto</a:t>
            </a:r>
            <a:r>
              <a:rPr lang="pt-BR" sz="2000" dirty="0" smtClean="0"/>
              <a:t> – Instrumento cuja programação deve ser articulada e compatibilizada com outros, para alcançar os objetivos de um programa, envolvendo um conjunto de operações limitadas no tempo, das quais resulta um produto que concorre para a expansão ou aperfeiçoamento da ação do governo.</a:t>
            </a:r>
          </a:p>
          <a:p>
            <a:pPr algn="just" eaLnBrk="1" hangingPunct="1">
              <a:lnSpc>
                <a:spcPct val="90000"/>
              </a:lnSpc>
              <a:buFont typeface="Wingdings" pitchFamily="2" charset="2"/>
              <a:buChar char="Ø"/>
            </a:pPr>
            <a:endParaRPr lang="pt-BR" sz="2000" dirty="0" smtClean="0"/>
          </a:p>
          <a:p>
            <a:pPr algn="just" eaLnBrk="1" hangingPunct="1">
              <a:lnSpc>
                <a:spcPct val="90000"/>
              </a:lnSpc>
              <a:buFont typeface="Wingdings" pitchFamily="2" charset="2"/>
              <a:buChar char="Ø"/>
            </a:pPr>
            <a:r>
              <a:rPr lang="pt-BR" sz="2000" b="1" u="sng" dirty="0" smtClean="0"/>
              <a:t>Operações Especiais</a:t>
            </a:r>
            <a:r>
              <a:rPr lang="pt-BR" sz="2000" dirty="0" smtClean="0"/>
              <a:t> – Tratam dos gastos com dívidas públicas, reserva de contingência, entre outras.</a:t>
            </a:r>
          </a:p>
          <a:p>
            <a:pPr algn="just" eaLnBrk="1" hangingPunct="1">
              <a:lnSpc>
                <a:spcPct val="90000"/>
              </a:lnSpc>
              <a:buFont typeface="Wingdings" pitchFamily="2" charset="2"/>
              <a:buChar char="Ø"/>
            </a:pPr>
            <a:endParaRPr lang="pt-BR" sz="2000" dirty="0" smtClean="0"/>
          </a:p>
          <a:p>
            <a:pPr algn="just" eaLnBrk="1" hangingPunct="1">
              <a:lnSpc>
                <a:spcPct val="90000"/>
              </a:lnSpc>
              <a:buFont typeface="Wingdings" pitchFamily="2" charset="2"/>
              <a:buChar char="Ø"/>
            </a:pPr>
            <a:endParaRPr lang="pt-BR" sz="2000" dirty="0" smtClean="0"/>
          </a:p>
          <a:p>
            <a:pPr algn="just" eaLnBrk="1" hangingPunct="1">
              <a:lnSpc>
                <a:spcPct val="90000"/>
              </a:lnSpc>
              <a:buFont typeface="Wingdings" pitchFamily="2" charset="2"/>
              <a:buNone/>
            </a:pPr>
            <a:r>
              <a:rPr lang="pt-BR" sz="2000" dirty="0" smtClean="0"/>
              <a:t>	</a:t>
            </a:r>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spTree>
    <p:extLst>
      <p:ext uri="{BB962C8B-B14F-4D97-AF65-F5344CB8AC3E}">
        <p14:creationId xmlns:p14="http://schemas.microsoft.com/office/powerpoint/2010/main" xmlns="" val="1254629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17410" name="Picture 2"/>
          <p:cNvPicPr>
            <a:picLocks noChangeAspect="1" noChangeArrowheads="1"/>
          </p:cNvPicPr>
          <p:nvPr/>
        </p:nvPicPr>
        <p:blipFill>
          <a:blip r:embed="rId3"/>
          <a:srcRect/>
          <a:stretch>
            <a:fillRect/>
          </a:stretch>
        </p:blipFill>
        <p:spPr bwMode="auto">
          <a:xfrm>
            <a:off x="87054" y="2357430"/>
            <a:ext cx="8914102" cy="2286016"/>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18434" name="Picture 2"/>
          <p:cNvPicPr>
            <a:picLocks noChangeAspect="1" noChangeArrowheads="1"/>
          </p:cNvPicPr>
          <p:nvPr/>
        </p:nvPicPr>
        <p:blipFill>
          <a:blip r:embed="rId3"/>
          <a:srcRect/>
          <a:stretch>
            <a:fillRect/>
          </a:stretch>
        </p:blipFill>
        <p:spPr bwMode="auto">
          <a:xfrm>
            <a:off x="108476" y="2357430"/>
            <a:ext cx="8892680" cy="2143140"/>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19458" name="Picture 2"/>
          <p:cNvPicPr>
            <a:picLocks noChangeAspect="1" noChangeArrowheads="1"/>
          </p:cNvPicPr>
          <p:nvPr/>
        </p:nvPicPr>
        <p:blipFill>
          <a:blip r:embed="rId3"/>
          <a:srcRect/>
          <a:stretch>
            <a:fillRect/>
          </a:stretch>
        </p:blipFill>
        <p:spPr bwMode="auto">
          <a:xfrm>
            <a:off x="142844" y="2571744"/>
            <a:ext cx="8858312" cy="1857388"/>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20482" name="Picture 2"/>
          <p:cNvPicPr>
            <a:picLocks noChangeAspect="1" noChangeArrowheads="1"/>
          </p:cNvPicPr>
          <p:nvPr/>
        </p:nvPicPr>
        <p:blipFill>
          <a:blip r:embed="rId3"/>
          <a:srcRect/>
          <a:stretch>
            <a:fillRect/>
          </a:stretch>
        </p:blipFill>
        <p:spPr bwMode="auto">
          <a:xfrm>
            <a:off x="214281" y="2428868"/>
            <a:ext cx="8786875" cy="2143140"/>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21506" name="Picture 2"/>
          <p:cNvPicPr>
            <a:picLocks noChangeAspect="1" noChangeArrowheads="1"/>
          </p:cNvPicPr>
          <p:nvPr/>
        </p:nvPicPr>
        <p:blipFill>
          <a:blip r:embed="rId3"/>
          <a:srcRect/>
          <a:stretch>
            <a:fillRect/>
          </a:stretch>
        </p:blipFill>
        <p:spPr bwMode="auto">
          <a:xfrm>
            <a:off x="214282" y="2428868"/>
            <a:ext cx="8786874" cy="2143139"/>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22530" name="Picture 2"/>
          <p:cNvPicPr>
            <a:picLocks noChangeAspect="1" noChangeArrowheads="1"/>
          </p:cNvPicPr>
          <p:nvPr/>
        </p:nvPicPr>
        <p:blipFill>
          <a:blip r:embed="rId3"/>
          <a:srcRect/>
          <a:stretch>
            <a:fillRect/>
          </a:stretch>
        </p:blipFill>
        <p:spPr bwMode="auto">
          <a:xfrm>
            <a:off x="142844" y="2571744"/>
            <a:ext cx="8858312" cy="1928826"/>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r" eaLnBrk="1" hangingPunct="1"/>
            <a:r>
              <a:rPr lang="pt-BR" sz="2800" dirty="0" smtClean="0">
                <a:latin typeface="Arial" pitchFamily="34" charset="0"/>
                <a:cs typeface="Arial" pitchFamily="34" charset="0"/>
              </a:rPr>
              <a:t>Apresentação das </a:t>
            </a:r>
            <a:r>
              <a:rPr lang="pt-BR" sz="2800" dirty="0" err="1" smtClean="0">
                <a:latin typeface="Arial" pitchFamily="34" charset="0"/>
                <a:cs typeface="Arial" pitchFamily="34" charset="0"/>
              </a:rPr>
              <a:t>Unid</a:t>
            </a:r>
            <a:r>
              <a:rPr lang="pt-BR" sz="2800" dirty="0" smtClean="0">
                <a:latin typeface="Arial" pitchFamily="34" charset="0"/>
                <a:cs typeface="Arial" pitchFamily="34" charset="0"/>
              </a:rPr>
              <a:t>. Executoras</a:t>
            </a:r>
          </a:p>
        </p:txBody>
      </p:sp>
      <p:sp>
        <p:nvSpPr>
          <p:cNvPr id="7171" name="Rectangle 3"/>
          <p:cNvSpPr>
            <a:spLocks noGrp="1" noChangeArrowheads="1"/>
          </p:cNvSpPr>
          <p:nvPr>
            <p:ph type="body" idx="1"/>
          </p:nvPr>
        </p:nvSpPr>
        <p:spPr>
          <a:xfrm>
            <a:off x="250825" y="981075"/>
            <a:ext cx="8713788" cy="5149850"/>
          </a:xfrm>
        </p:spPr>
        <p:txBody>
          <a:bodyPr/>
          <a:lstStyle/>
          <a:p>
            <a:pPr marL="0" indent="0" algn="just">
              <a:buNone/>
            </a:pPr>
            <a:endParaRPr lang="pt-BR" sz="2000" dirty="0" smtClean="0"/>
          </a:p>
          <a:p>
            <a:pPr marL="0" indent="0" algn="ctr">
              <a:buNone/>
            </a:pPr>
            <a:r>
              <a:rPr lang="pt-BR" sz="2000" b="1" u="sng" dirty="0" smtClean="0"/>
              <a:t>Unidades Executoras da Coordenadoria de Obras</a:t>
            </a:r>
          </a:p>
          <a:p>
            <a:pPr marL="0" indent="0" algn="just">
              <a:buNone/>
            </a:pPr>
            <a:endParaRPr lang="pt-BR" sz="2000" dirty="0" smtClean="0"/>
          </a:p>
          <a:p>
            <a:pPr marL="0" indent="0" algn="just">
              <a:buFont typeface="Wingdings" pitchFamily="2" charset="2"/>
              <a:buChar char="Ø"/>
            </a:pPr>
            <a:r>
              <a:rPr lang="pt-BR" sz="2000" dirty="0" smtClean="0"/>
              <a:t> Para o exercício de 2021 foram alocados:</a:t>
            </a:r>
          </a:p>
          <a:p>
            <a:pPr marL="0" indent="0" algn="just">
              <a:buNone/>
            </a:pPr>
            <a:endParaRPr lang="pt-BR" sz="2000" dirty="0" smtClean="0"/>
          </a:p>
          <a:p>
            <a:pPr marL="0" indent="0" algn="just">
              <a:buFont typeface="Wingdings" pitchFamily="2" charset="2"/>
              <a:buChar char="ü"/>
            </a:pPr>
            <a:r>
              <a:rPr lang="pt-BR" sz="2000" dirty="0" smtClean="0"/>
              <a:t> 2 unidades executoras;</a:t>
            </a:r>
          </a:p>
          <a:p>
            <a:pPr marL="0" indent="0" algn="just">
              <a:buNone/>
            </a:pPr>
            <a:endParaRPr lang="pt-BR" sz="2000" dirty="0" smtClean="0"/>
          </a:p>
          <a:p>
            <a:pPr marL="0" indent="0" algn="just">
              <a:buFont typeface="Wingdings" pitchFamily="2" charset="2"/>
              <a:buChar char="ü"/>
            </a:pPr>
            <a:r>
              <a:rPr lang="pt-BR" sz="2000" dirty="0" smtClean="0"/>
              <a:t> 2 Programas;</a:t>
            </a:r>
          </a:p>
          <a:p>
            <a:pPr marL="0" indent="0" algn="just">
              <a:buNone/>
            </a:pPr>
            <a:endParaRPr lang="pt-BR" sz="2000" dirty="0" smtClean="0"/>
          </a:p>
          <a:p>
            <a:pPr marL="0" indent="0" algn="just">
              <a:buFont typeface="Wingdings" pitchFamily="2" charset="2"/>
              <a:buChar char="ü"/>
            </a:pPr>
            <a:r>
              <a:rPr lang="pt-BR" sz="2000" dirty="0" smtClean="0"/>
              <a:t> 2 ações;</a:t>
            </a:r>
          </a:p>
          <a:p>
            <a:pPr marL="0" indent="0" algn="just">
              <a:buNone/>
            </a:pPr>
            <a:endParaRPr lang="pt-BR" sz="2000" dirty="0" smtClean="0"/>
          </a:p>
          <a:p>
            <a:pPr marL="0" indent="0" algn="just">
              <a:buFont typeface="Wingdings" pitchFamily="2" charset="2"/>
              <a:buChar char="ü"/>
            </a:pPr>
            <a:r>
              <a:rPr lang="pt-BR" sz="2000" dirty="0" smtClean="0"/>
              <a:t> 12 dotações ou rubricas de despesas.</a:t>
            </a:r>
          </a:p>
          <a:p>
            <a:pPr marL="0" indent="0" algn="just">
              <a:buFont typeface="Wingdings" pitchFamily="2" charset="2"/>
              <a:buChar char="ü"/>
            </a:pPr>
            <a:endParaRPr lang="pt-BR" sz="2000" dirty="0" smtClean="0"/>
          </a:p>
          <a:p>
            <a:pPr marL="0" indent="0" algn="just">
              <a:buNone/>
            </a:pPr>
            <a:r>
              <a:rPr lang="pt-BR" sz="2000" dirty="0" smtClean="0"/>
              <a:t>	Segue seus detalhamentos:</a:t>
            </a:r>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None/>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ctr">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Font typeface="Arial" charset="0"/>
              <a:buChar char="•"/>
            </a:pPr>
            <a:endParaRPr lang="pt-BR" sz="2000" dirty="0" smtClean="0"/>
          </a:p>
          <a:p>
            <a:pPr marL="0" indent="0" algn="just">
              <a:buFont typeface="Arial" charset="0"/>
              <a:buChar char="•"/>
            </a:pPr>
            <a:endParaRPr lang="pt-BR" sz="2000" dirty="0"/>
          </a:p>
          <a:p>
            <a:pPr marL="0" indent="0">
              <a:buNone/>
            </a:pPr>
            <a:endParaRPr lang="pt-BR" sz="2000" dirty="0" smtClean="0"/>
          </a:p>
          <a:p>
            <a:endParaRPr lang="pt-BR" sz="2000" dirty="0"/>
          </a:p>
          <a:p>
            <a:pPr eaLnBrk="1" hangingPunct="1">
              <a:lnSpc>
                <a:spcPct val="90000"/>
              </a:lnSpc>
              <a:buFont typeface="Wingdings" pitchFamily="2" charset="2"/>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spTree>
    <p:extLst>
      <p:ext uri="{BB962C8B-B14F-4D97-AF65-F5344CB8AC3E}">
        <p14:creationId xmlns:p14="http://schemas.microsoft.com/office/powerpoint/2010/main" xmlns="" val="16943663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2" name="Picture 2"/>
          <p:cNvPicPr>
            <a:picLocks noChangeAspect="1" noChangeArrowheads="1"/>
          </p:cNvPicPr>
          <p:nvPr/>
        </p:nvPicPr>
        <p:blipFill>
          <a:blip r:embed="rId3"/>
          <a:srcRect/>
          <a:stretch>
            <a:fillRect/>
          </a:stretch>
        </p:blipFill>
        <p:spPr bwMode="auto">
          <a:xfrm>
            <a:off x="214283" y="2428868"/>
            <a:ext cx="8786874" cy="2286016"/>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24578" name="Picture 2"/>
          <p:cNvPicPr>
            <a:picLocks noChangeAspect="1" noChangeArrowheads="1"/>
          </p:cNvPicPr>
          <p:nvPr/>
        </p:nvPicPr>
        <p:blipFill>
          <a:blip r:embed="rId3"/>
          <a:srcRect/>
          <a:stretch>
            <a:fillRect/>
          </a:stretch>
        </p:blipFill>
        <p:spPr bwMode="auto">
          <a:xfrm>
            <a:off x="214282" y="2143116"/>
            <a:ext cx="8715436" cy="3000396"/>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r" eaLnBrk="1" hangingPunct="1"/>
            <a:r>
              <a:rPr lang="pt-BR" sz="2800" dirty="0" smtClean="0">
                <a:latin typeface="Arial" pitchFamily="34" charset="0"/>
                <a:cs typeface="Arial" pitchFamily="34" charset="0"/>
              </a:rPr>
              <a:t>Apresentação das </a:t>
            </a:r>
            <a:r>
              <a:rPr lang="pt-BR" sz="2800" dirty="0" err="1" smtClean="0">
                <a:latin typeface="Arial" pitchFamily="34" charset="0"/>
                <a:cs typeface="Arial" pitchFamily="34" charset="0"/>
              </a:rPr>
              <a:t>Unid</a:t>
            </a:r>
            <a:r>
              <a:rPr lang="pt-BR" sz="2800" dirty="0" smtClean="0">
                <a:latin typeface="Arial" pitchFamily="34" charset="0"/>
                <a:cs typeface="Arial" pitchFamily="34" charset="0"/>
              </a:rPr>
              <a:t>. Executoras</a:t>
            </a:r>
          </a:p>
        </p:txBody>
      </p:sp>
      <p:sp>
        <p:nvSpPr>
          <p:cNvPr id="7171" name="Rectangle 3"/>
          <p:cNvSpPr>
            <a:spLocks noGrp="1" noChangeArrowheads="1"/>
          </p:cNvSpPr>
          <p:nvPr>
            <p:ph type="body" idx="1"/>
          </p:nvPr>
        </p:nvSpPr>
        <p:spPr>
          <a:xfrm>
            <a:off x="250825" y="981075"/>
            <a:ext cx="8713788" cy="5149850"/>
          </a:xfrm>
        </p:spPr>
        <p:txBody>
          <a:bodyPr/>
          <a:lstStyle/>
          <a:p>
            <a:pPr marL="0" indent="0" algn="just">
              <a:buNone/>
            </a:pPr>
            <a:endParaRPr lang="pt-BR" sz="2000" dirty="0" smtClean="0"/>
          </a:p>
          <a:p>
            <a:pPr marL="0" indent="0" algn="ctr">
              <a:buNone/>
            </a:pPr>
            <a:r>
              <a:rPr lang="pt-BR" sz="2000" b="1" u="sng" dirty="0" smtClean="0"/>
              <a:t>Unidades Executoras da Coordenadoria de Educação</a:t>
            </a:r>
          </a:p>
          <a:p>
            <a:pPr marL="0" indent="0" algn="just">
              <a:buNone/>
            </a:pPr>
            <a:endParaRPr lang="pt-BR" sz="2000" dirty="0" smtClean="0"/>
          </a:p>
          <a:p>
            <a:pPr marL="0" indent="0" algn="just">
              <a:buFont typeface="Wingdings" pitchFamily="2" charset="2"/>
              <a:buChar char="Ø"/>
            </a:pPr>
            <a:r>
              <a:rPr lang="pt-BR" sz="2000" dirty="0" smtClean="0"/>
              <a:t> Para o exercício de 2021 foram alocados:</a:t>
            </a:r>
          </a:p>
          <a:p>
            <a:pPr marL="0" indent="0" algn="just">
              <a:buNone/>
            </a:pPr>
            <a:endParaRPr lang="pt-BR" sz="2000" dirty="0" smtClean="0"/>
          </a:p>
          <a:p>
            <a:pPr marL="0" indent="0" algn="just">
              <a:buFont typeface="Wingdings" pitchFamily="2" charset="2"/>
              <a:buChar char="ü"/>
            </a:pPr>
            <a:r>
              <a:rPr lang="pt-BR" sz="2000" dirty="0" smtClean="0"/>
              <a:t> 6 unidades executoras;</a:t>
            </a:r>
          </a:p>
          <a:p>
            <a:pPr marL="0" indent="0" algn="just">
              <a:buNone/>
            </a:pPr>
            <a:endParaRPr lang="pt-BR" sz="2000" dirty="0" smtClean="0"/>
          </a:p>
          <a:p>
            <a:pPr marL="0" indent="0" algn="just">
              <a:buFont typeface="Wingdings" pitchFamily="2" charset="2"/>
              <a:buChar char="ü"/>
            </a:pPr>
            <a:r>
              <a:rPr lang="pt-BR" sz="2000" dirty="0" smtClean="0"/>
              <a:t> 6 Programas;</a:t>
            </a:r>
          </a:p>
          <a:p>
            <a:pPr marL="0" indent="0" algn="just">
              <a:buNone/>
            </a:pPr>
            <a:endParaRPr lang="pt-BR" sz="2000" dirty="0" smtClean="0"/>
          </a:p>
          <a:p>
            <a:pPr marL="0" indent="0" algn="just">
              <a:buFont typeface="Wingdings" pitchFamily="2" charset="2"/>
              <a:buChar char="ü"/>
            </a:pPr>
            <a:r>
              <a:rPr lang="pt-BR" sz="2000" dirty="0" smtClean="0"/>
              <a:t> 10 ações;</a:t>
            </a:r>
          </a:p>
          <a:p>
            <a:pPr marL="0" indent="0" algn="just">
              <a:buNone/>
            </a:pPr>
            <a:endParaRPr lang="pt-BR" sz="2000" dirty="0" smtClean="0"/>
          </a:p>
          <a:p>
            <a:pPr marL="0" indent="0" algn="just">
              <a:buFont typeface="Wingdings" pitchFamily="2" charset="2"/>
              <a:buChar char="ü"/>
            </a:pPr>
            <a:r>
              <a:rPr lang="pt-BR" sz="2000" dirty="0" smtClean="0"/>
              <a:t> 36 dotações ou rubricas de despesas.</a:t>
            </a:r>
          </a:p>
          <a:p>
            <a:pPr marL="0" indent="0" algn="just">
              <a:buFont typeface="Wingdings" pitchFamily="2" charset="2"/>
              <a:buChar char="ü"/>
            </a:pPr>
            <a:endParaRPr lang="pt-BR" sz="2000" dirty="0" smtClean="0"/>
          </a:p>
          <a:p>
            <a:pPr marL="0" indent="0" algn="just">
              <a:buNone/>
            </a:pPr>
            <a:r>
              <a:rPr lang="pt-BR" sz="2000" dirty="0" smtClean="0"/>
              <a:t>	Segue seus detalhamentos:</a:t>
            </a:r>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None/>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ctr">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Font typeface="Arial" charset="0"/>
              <a:buChar char="•"/>
            </a:pPr>
            <a:endParaRPr lang="pt-BR" sz="2000" dirty="0" smtClean="0"/>
          </a:p>
          <a:p>
            <a:pPr marL="0" indent="0" algn="just">
              <a:buFont typeface="Arial" charset="0"/>
              <a:buChar char="•"/>
            </a:pPr>
            <a:endParaRPr lang="pt-BR" sz="2000" dirty="0"/>
          </a:p>
          <a:p>
            <a:pPr marL="0" indent="0">
              <a:buNone/>
            </a:pPr>
            <a:endParaRPr lang="pt-BR" sz="2000" dirty="0" smtClean="0"/>
          </a:p>
          <a:p>
            <a:endParaRPr lang="pt-BR" sz="2000" dirty="0"/>
          </a:p>
          <a:p>
            <a:pPr eaLnBrk="1" hangingPunct="1">
              <a:lnSpc>
                <a:spcPct val="90000"/>
              </a:lnSpc>
              <a:buFont typeface="Wingdings" pitchFamily="2" charset="2"/>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spTree>
    <p:extLst>
      <p:ext uri="{BB962C8B-B14F-4D97-AF65-F5344CB8AC3E}">
        <p14:creationId xmlns:p14="http://schemas.microsoft.com/office/powerpoint/2010/main" xmlns="" val="1694366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O que é LOA?</a:t>
            </a:r>
          </a:p>
        </p:txBody>
      </p:sp>
      <p:sp>
        <p:nvSpPr>
          <p:cNvPr id="7171" name="Rectangle 3"/>
          <p:cNvSpPr>
            <a:spLocks noGrp="1" noChangeArrowheads="1"/>
          </p:cNvSpPr>
          <p:nvPr>
            <p:ph type="body" idx="1"/>
          </p:nvPr>
        </p:nvSpPr>
        <p:spPr>
          <a:xfrm>
            <a:off x="250825" y="981075"/>
            <a:ext cx="8713788" cy="5149850"/>
          </a:xfrm>
        </p:spPr>
        <p:txBody>
          <a:bodyPr/>
          <a:lstStyle/>
          <a:p>
            <a:pPr algn="just" eaLnBrk="1" hangingPunct="1">
              <a:lnSpc>
                <a:spcPct val="90000"/>
              </a:lnSpc>
              <a:buNone/>
            </a:pPr>
            <a:endParaRPr lang="pt-BR" sz="2000" dirty="0"/>
          </a:p>
          <a:p>
            <a:pPr eaLnBrk="1" hangingPunct="1">
              <a:lnSpc>
                <a:spcPct val="90000"/>
              </a:lnSpc>
              <a:buFont typeface="Wingdings" pitchFamily="2" charset="2"/>
              <a:buNone/>
            </a:pPr>
            <a:endParaRPr lang="pt-BR" sz="2000" dirty="0" smtClean="0"/>
          </a:p>
          <a:p>
            <a:pPr algn="just" eaLnBrk="1" hangingPunct="1">
              <a:lnSpc>
                <a:spcPct val="150000"/>
              </a:lnSpc>
              <a:buNone/>
            </a:pPr>
            <a:r>
              <a:rPr lang="pt-BR" sz="2000" dirty="0" smtClean="0"/>
              <a:t>	A Lei Orçamentária Anual (LOA) é uma lei elaborada pelo Poder Executivo que estabelece as despesas e as receitas que serão realizadas no próximo ano.</a:t>
            </a:r>
          </a:p>
          <a:p>
            <a:pPr algn="just" eaLnBrk="1" hangingPunct="1">
              <a:lnSpc>
                <a:spcPct val="150000"/>
              </a:lnSpc>
              <a:buFont typeface="Wingdings" pitchFamily="2" charset="2"/>
              <a:buNone/>
            </a:pPr>
            <a:r>
              <a:rPr lang="pt-BR" sz="2000" dirty="0" smtClean="0"/>
              <a:t>	</a:t>
            </a:r>
          </a:p>
          <a:p>
            <a:pPr algn="just" eaLnBrk="1" hangingPunct="1">
              <a:lnSpc>
                <a:spcPct val="150000"/>
              </a:lnSpc>
              <a:buNone/>
            </a:pPr>
            <a:r>
              <a:rPr lang="pt-BR" sz="2000" dirty="0" smtClean="0"/>
              <a:t>	Lei especial que contém a discriminação da receita e da despesa pública, de forma a evidenciar a política econômica financeira e o programa de trabalho do governo, obedecidos os princípios de unidade, universalidade e anualidade. Fonte: Tesouro Nacional.</a:t>
            </a:r>
          </a:p>
          <a:p>
            <a:pPr algn="just" eaLnBrk="1" hangingPunct="1">
              <a:lnSpc>
                <a:spcPct val="90000"/>
              </a:lnSpc>
              <a:buFont typeface="Wingdings" pitchFamily="2" charset="2"/>
              <a:buNone/>
            </a:pPr>
            <a:endParaRPr lang="pt-BR" sz="2000" dirty="0" smtClean="0"/>
          </a:p>
          <a:p>
            <a:pPr algn="just" eaLnBrk="1" hangingPunct="1">
              <a:lnSpc>
                <a:spcPct val="90000"/>
              </a:lnSpc>
              <a:buFont typeface="Wingdings" pitchFamily="2" charset="2"/>
              <a:buNone/>
            </a:pPr>
            <a:r>
              <a:rPr lang="pt-BR" sz="2000" dirty="0" smtClean="0"/>
              <a:t>	</a:t>
            </a:r>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spTree>
    <p:extLst>
      <p:ext uri="{BB962C8B-B14F-4D97-AF65-F5344CB8AC3E}">
        <p14:creationId xmlns:p14="http://schemas.microsoft.com/office/powerpoint/2010/main" xmlns="" val="1254629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25602" name="Picture 2"/>
          <p:cNvPicPr>
            <a:picLocks noChangeAspect="1" noChangeArrowheads="1"/>
          </p:cNvPicPr>
          <p:nvPr/>
        </p:nvPicPr>
        <p:blipFill>
          <a:blip r:embed="rId3"/>
          <a:srcRect/>
          <a:stretch>
            <a:fillRect/>
          </a:stretch>
        </p:blipFill>
        <p:spPr bwMode="auto">
          <a:xfrm>
            <a:off x="214282" y="2571744"/>
            <a:ext cx="8715436" cy="1643074"/>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26626" name="Picture 2"/>
          <p:cNvPicPr>
            <a:picLocks noChangeAspect="1" noChangeArrowheads="1"/>
          </p:cNvPicPr>
          <p:nvPr/>
        </p:nvPicPr>
        <p:blipFill>
          <a:blip r:embed="rId3"/>
          <a:srcRect/>
          <a:stretch>
            <a:fillRect/>
          </a:stretch>
        </p:blipFill>
        <p:spPr bwMode="auto">
          <a:xfrm>
            <a:off x="214282" y="1928802"/>
            <a:ext cx="8816431" cy="3214709"/>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27650" name="Picture 2"/>
          <p:cNvPicPr>
            <a:picLocks noChangeAspect="1" noChangeArrowheads="1"/>
          </p:cNvPicPr>
          <p:nvPr/>
        </p:nvPicPr>
        <p:blipFill>
          <a:blip r:embed="rId3"/>
          <a:srcRect/>
          <a:stretch>
            <a:fillRect/>
          </a:stretch>
        </p:blipFill>
        <p:spPr bwMode="auto">
          <a:xfrm>
            <a:off x="214282" y="2143116"/>
            <a:ext cx="8715436" cy="2643206"/>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28674" name="Picture 2"/>
          <p:cNvPicPr>
            <a:picLocks noChangeAspect="1" noChangeArrowheads="1"/>
          </p:cNvPicPr>
          <p:nvPr/>
        </p:nvPicPr>
        <p:blipFill>
          <a:blip r:embed="rId3"/>
          <a:srcRect/>
          <a:stretch>
            <a:fillRect/>
          </a:stretch>
        </p:blipFill>
        <p:spPr bwMode="auto">
          <a:xfrm>
            <a:off x="214282" y="2857496"/>
            <a:ext cx="8715436" cy="1214446"/>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29698" name="Picture 2"/>
          <p:cNvPicPr>
            <a:picLocks noChangeAspect="1" noChangeArrowheads="1"/>
          </p:cNvPicPr>
          <p:nvPr/>
        </p:nvPicPr>
        <p:blipFill>
          <a:blip r:embed="rId3"/>
          <a:srcRect/>
          <a:stretch>
            <a:fillRect/>
          </a:stretch>
        </p:blipFill>
        <p:spPr bwMode="auto">
          <a:xfrm>
            <a:off x="214281" y="2786058"/>
            <a:ext cx="8715437" cy="1428759"/>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30722" name="Picture 2"/>
          <p:cNvPicPr>
            <a:picLocks noChangeAspect="1" noChangeArrowheads="1"/>
          </p:cNvPicPr>
          <p:nvPr/>
        </p:nvPicPr>
        <p:blipFill>
          <a:blip r:embed="rId3"/>
          <a:srcRect/>
          <a:stretch>
            <a:fillRect/>
          </a:stretch>
        </p:blipFill>
        <p:spPr bwMode="auto">
          <a:xfrm>
            <a:off x="214282" y="2071678"/>
            <a:ext cx="8715436" cy="3000396"/>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31746" name="Picture 2"/>
          <p:cNvPicPr>
            <a:picLocks noChangeAspect="1" noChangeArrowheads="1"/>
          </p:cNvPicPr>
          <p:nvPr/>
        </p:nvPicPr>
        <p:blipFill>
          <a:blip r:embed="rId3"/>
          <a:srcRect/>
          <a:stretch>
            <a:fillRect/>
          </a:stretch>
        </p:blipFill>
        <p:spPr bwMode="auto">
          <a:xfrm>
            <a:off x="214282" y="2357430"/>
            <a:ext cx="8786873" cy="2214578"/>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32770" name="Picture 2"/>
          <p:cNvPicPr>
            <a:picLocks noChangeAspect="1" noChangeArrowheads="1"/>
          </p:cNvPicPr>
          <p:nvPr/>
        </p:nvPicPr>
        <p:blipFill>
          <a:blip r:embed="rId3"/>
          <a:srcRect/>
          <a:stretch>
            <a:fillRect/>
          </a:stretch>
        </p:blipFill>
        <p:spPr bwMode="auto">
          <a:xfrm>
            <a:off x="214281" y="2714620"/>
            <a:ext cx="8715437" cy="1571636"/>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33794" name="Picture 2"/>
          <p:cNvPicPr>
            <a:picLocks noChangeAspect="1" noChangeArrowheads="1"/>
          </p:cNvPicPr>
          <p:nvPr/>
        </p:nvPicPr>
        <p:blipFill>
          <a:blip r:embed="rId3"/>
          <a:srcRect/>
          <a:stretch>
            <a:fillRect/>
          </a:stretch>
        </p:blipFill>
        <p:spPr bwMode="auto">
          <a:xfrm>
            <a:off x="142844" y="2428868"/>
            <a:ext cx="8892080" cy="2214578"/>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34818" name="Picture 2"/>
          <p:cNvPicPr>
            <a:picLocks noChangeAspect="1" noChangeArrowheads="1"/>
          </p:cNvPicPr>
          <p:nvPr/>
        </p:nvPicPr>
        <p:blipFill>
          <a:blip r:embed="rId3"/>
          <a:srcRect/>
          <a:stretch>
            <a:fillRect/>
          </a:stretch>
        </p:blipFill>
        <p:spPr bwMode="auto">
          <a:xfrm>
            <a:off x="197722" y="2357430"/>
            <a:ext cx="8731995" cy="2286015"/>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77813"/>
            <a:ext cx="8229600" cy="703262"/>
          </a:xfrm>
        </p:spPr>
        <p:txBody>
          <a:bodyPr/>
          <a:lstStyle/>
          <a:p>
            <a:pPr algn="ctr"/>
            <a:r>
              <a:rPr lang="pt-BR" sz="2800" dirty="0">
                <a:latin typeface="+mn-lt"/>
              </a:rPr>
              <a:t>Ciclo </a:t>
            </a:r>
            <a:r>
              <a:rPr lang="pt-BR" sz="2800" dirty="0" smtClean="0">
                <a:latin typeface="+mn-lt"/>
              </a:rPr>
              <a:t>Orçamentário Municipal</a:t>
            </a:r>
            <a:endParaRPr lang="pt-BR" sz="2800" dirty="0">
              <a:latin typeface="+mn-lt"/>
            </a:endParaRPr>
          </a:p>
        </p:txBody>
      </p:sp>
      <p:sp>
        <p:nvSpPr>
          <p:cNvPr id="95236" name="Rectangle 4"/>
          <p:cNvSpPr>
            <a:spLocks noChangeArrowheads="1"/>
          </p:cNvSpPr>
          <p:nvPr/>
        </p:nvSpPr>
        <p:spPr bwMode="auto">
          <a:xfrm>
            <a:off x="214282" y="1285860"/>
            <a:ext cx="2643206" cy="917590"/>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lang="pt-BR" sz="1800" dirty="0" smtClean="0">
                <a:latin typeface="+mn-lt"/>
              </a:rPr>
              <a:t>Plano Plurianual</a:t>
            </a:r>
          </a:p>
          <a:p>
            <a:pPr algn="ctr">
              <a:spcBef>
                <a:spcPct val="0"/>
              </a:spcBef>
              <a:buClrTx/>
              <a:buSzTx/>
              <a:buFontTx/>
              <a:buNone/>
            </a:pPr>
            <a:r>
              <a:rPr lang="pt-BR" sz="1800" dirty="0" smtClean="0">
                <a:latin typeface="+mn-lt"/>
              </a:rPr>
              <a:t>Período de 2018 a 2021</a:t>
            </a:r>
          </a:p>
          <a:p>
            <a:pPr algn="ctr">
              <a:spcBef>
                <a:spcPct val="0"/>
              </a:spcBef>
              <a:buClrTx/>
              <a:buSzTx/>
              <a:buFontTx/>
              <a:buNone/>
            </a:pPr>
            <a:r>
              <a:rPr lang="pt-BR" sz="1800" dirty="0" smtClean="0">
                <a:latin typeface="+mn-lt"/>
              </a:rPr>
              <a:t>Lei 2.943</a:t>
            </a:r>
            <a:endParaRPr lang="pt-BR" sz="1800" dirty="0">
              <a:latin typeface="+mn-lt"/>
            </a:endParaRPr>
          </a:p>
        </p:txBody>
      </p:sp>
      <p:sp>
        <p:nvSpPr>
          <p:cNvPr id="95241" name="Line 9"/>
          <p:cNvSpPr>
            <a:spLocks noChangeShapeType="1"/>
          </p:cNvSpPr>
          <p:nvPr/>
        </p:nvSpPr>
        <p:spPr bwMode="auto">
          <a:xfrm>
            <a:off x="1476375" y="5516563"/>
            <a:ext cx="1295400" cy="0"/>
          </a:xfrm>
          <a:prstGeom prst="line">
            <a:avLst/>
          </a:prstGeom>
          <a:noFill/>
          <a:ln w="9525">
            <a:solidFill>
              <a:schemeClr val="tx1"/>
            </a:solidFill>
            <a:round/>
            <a:headEnd/>
            <a:tailEnd/>
          </a:ln>
          <a:effectLst/>
        </p:spPr>
        <p:txBody>
          <a:bodyPr/>
          <a:lstStyle/>
          <a:p>
            <a:endParaRPr lang="pt-BR">
              <a:latin typeface="+mn-lt"/>
            </a:endParaRPr>
          </a:p>
        </p:txBody>
      </p:sp>
      <p:grpSp>
        <p:nvGrpSpPr>
          <p:cNvPr id="2" name="Group 30"/>
          <p:cNvGrpSpPr>
            <a:grpSpLocks/>
          </p:cNvGrpSpPr>
          <p:nvPr/>
        </p:nvGrpSpPr>
        <p:grpSpPr bwMode="auto">
          <a:xfrm>
            <a:off x="1476375" y="2205039"/>
            <a:ext cx="3667125" cy="795338"/>
            <a:chOff x="930" y="1389"/>
            <a:chExt cx="2310" cy="501"/>
          </a:xfrm>
        </p:grpSpPr>
        <p:sp>
          <p:nvSpPr>
            <p:cNvPr id="95237" name="Line 5"/>
            <p:cNvSpPr>
              <a:spLocks noChangeShapeType="1"/>
            </p:cNvSpPr>
            <p:nvPr/>
          </p:nvSpPr>
          <p:spPr bwMode="auto">
            <a:xfrm>
              <a:off x="930" y="1389"/>
              <a:ext cx="0" cy="363"/>
            </a:xfrm>
            <a:prstGeom prst="line">
              <a:avLst/>
            </a:prstGeom>
            <a:noFill/>
            <a:ln w="9525">
              <a:solidFill>
                <a:schemeClr val="tx1"/>
              </a:solidFill>
              <a:round/>
              <a:headEnd/>
              <a:tailEnd/>
            </a:ln>
            <a:effectLst/>
          </p:spPr>
          <p:txBody>
            <a:bodyPr/>
            <a:lstStyle/>
            <a:p>
              <a:endParaRPr lang="pt-BR">
                <a:latin typeface="+mn-lt"/>
              </a:endParaRPr>
            </a:p>
          </p:txBody>
        </p:sp>
        <p:sp>
          <p:nvSpPr>
            <p:cNvPr id="95238" name="Line 6"/>
            <p:cNvSpPr>
              <a:spLocks noChangeShapeType="1"/>
            </p:cNvSpPr>
            <p:nvPr/>
          </p:nvSpPr>
          <p:spPr bwMode="auto">
            <a:xfrm>
              <a:off x="930" y="1752"/>
              <a:ext cx="816" cy="0"/>
            </a:xfrm>
            <a:prstGeom prst="line">
              <a:avLst/>
            </a:prstGeom>
            <a:noFill/>
            <a:ln w="9525">
              <a:solidFill>
                <a:schemeClr val="tx1"/>
              </a:solidFill>
              <a:round/>
              <a:headEnd/>
              <a:tailEnd/>
            </a:ln>
            <a:effectLst/>
          </p:spPr>
          <p:txBody>
            <a:bodyPr/>
            <a:lstStyle/>
            <a:p>
              <a:endParaRPr lang="pt-BR">
                <a:latin typeface="+mn-lt"/>
              </a:endParaRPr>
            </a:p>
          </p:txBody>
        </p:sp>
        <p:sp>
          <p:nvSpPr>
            <p:cNvPr id="95244" name="Rectangle 12"/>
            <p:cNvSpPr>
              <a:spLocks noChangeArrowheads="1"/>
            </p:cNvSpPr>
            <p:nvPr/>
          </p:nvSpPr>
          <p:spPr bwMode="auto">
            <a:xfrm>
              <a:off x="1746" y="1575"/>
              <a:ext cx="1494" cy="315"/>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lang="pt-BR" sz="1800" dirty="0" smtClean="0">
                  <a:latin typeface="+mn-lt"/>
                </a:rPr>
                <a:t>LDO – Ano de 2018</a:t>
              </a:r>
            </a:p>
            <a:p>
              <a:pPr algn="ctr">
                <a:spcBef>
                  <a:spcPct val="0"/>
                </a:spcBef>
                <a:buClrTx/>
                <a:buSzTx/>
                <a:buFontTx/>
                <a:buNone/>
              </a:pPr>
              <a:r>
                <a:rPr lang="pt-BR" sz="1800" dirty="0" smtClean="0">
                  <a:latin typeface="+mn-lt"/>
                </a:rPr>
                <a:t>Lei 2.925</a:t>
              </a:r>
              <a:endParaRPr lang="pt-BR" sz="1800" dirty="0">
                <a:latin typeface="+mn-lt"/>
              </a:endParaRPr>
            </a:p>
          </p:txBody>
        </p:sp>
      </p:grpSp>
      <p:sp>
        <p:nvSpPr>
          <p:cNvPr id="95249" name="Rectangle 17"/>
          <p:cNvSpPr>
            <a:spLocks noChangeArrowheads="1"/>
          </p:cNvSpPr>
          <p:nvPr/>
        </p:nvSpPr>
        <p:spPr bwMode="auto">
          <a:xfrm>
            <a:off x="2771775" y="5229225"/>
            <a:ext cx="2371729" cy="504825"/>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lang="pt-BR" sz="1800" dirty="0" smtClean="0"/>
              <a:t>LDO – Ano de 2021</a:t>
            </a:r>
          </a:p>
          <a:p>
            <a:pPr algn="ctr">
              <a:spcBef>
                <a:spcPct val="0"/>
              </a:spcBef>
              <a:buClrTx/>
              <a:buSzTx/>
              <a:buFontTx/>
              <a:buNone/>
            </a:pPr>
            <a:r>
              <a:rPr lang="pt-BR" sz="1800" dirty="0" smtClean="0"/>
              <a:t>Lei 3.236</a:t>
            </a:r>
            <a:endParaRPr lang="pt-BR" sz="1800" dirty="0">
              <a:latin typeface="+mn-lt"/>
            </a:endParaRPr>
          </a:p>
        </p:txBody>
      </p:sp>
      <p:grpSp>
        <p:nvGrpSpPr>
          <p:cNvPr id="3" name="Group 31"/>
          <p:cNvGrpSpPr>
            <a:grpSpLocks/>
          </p:cNvGrpSpPr>
          <p:nvPr/>
        </p:nvGrpSpPr>
        <p:grpSpPr bwMode="auto">
          <a:xfrm>
            <a:off x="5143501" y="2500313"/>
            <a:ext cx="3357563" cy="503238"/>
            <a:chOff x="3240" y="1575"/>
            <a:chExt cx="2115" cy="317"/>
          </a:xfrm>
        </p:grpSpPr>
        <p:sp>
          <p:nvSpPr>
            <p:cNvPr id="95250" name="Line 18"/>
            <p:cNvSpPr>
              <a:spLocks noChangeShapeType="1"/>
            </p:cNvSpPr>
            <p:nvPr/>
          </p:nvSpPr>
          <p:spPr bwMode="auto">
            <a:xfrm>
              <a:off x="3240" y="1755"/>
              <a:ext cx="816" cy="0"/>
            </a:xfrm>
            <a:prstGeom prst="line">
              <a:avLst/>
            </a:prstGeom>
            <a:noFill/>
            <a:ln w="9525">
              <a:solidFill>
                <a:schemeClr val="tx1"/>
              </a:solidFill>
              <a:round/>
              <a:headEnd/>
              <a:tailEnd/>
            </a:ln>
            <a:effectLst/>
          </p:spPr>
          <p:txBody>
            <a:bodyPr/>
            <a:lstStyle/>
            <a:p>
              <a:endParaRPr lang="pt-BR">
                <a:latin typeface="+mn-lt"/>
              </a:endParaRPr>
            </a:p>
          </p:txBody>
        </p:sp>
        <p:sp>
          <p:nvSpPr>
            <p:cNvPr id="95255" name="Rectangle 23"/>
            <p:cNvSpPr>
              <a:spLocks noChangeArrowheads="1"/>
            </p:cNvSpPr>
            <p:nvPr/>
          </p:nvSpPr>
          <p:spPr bwMode="auto">
            <a:xfrm>
              <a:off x="4050" y="1575"/>
              <a:ext cx="1305" cy="317"/>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lang="pt-BR" sz="1800" dirty="0">
                  <a:latin typeface="+mn-lt"/>
                </a:rPr>
                <a:t>LOA </a:t>
              </a:r>
              <a:r>
                <a:rPr lang="pt-BR" sz="1800" dirty="0" smtClean="0">
                  <a:latin typeface="+mn-lt"/>
                </a:rPr>
                <a:t> - Ano do 2018</a:t>
              </a:r>
            </a:p>
            <a:p>
              <a:pPr algn="ctr">
                <a:spcBef>
                  <a:spcPct val="0"/>
                </a:spcBef>
                <a:buClrTx/>
                <a:buSzTx/>
                <a:buFontTx/>
                <a:buNone/>
              </a:pPr>
              <a:r>
                <a:rPr lang="pt-BR" sz="1800" dirty="0" smtClean="0">
                  <a:latin typeface="+mn-lt"/>
                </a:rPr>
                <a:t>Lei 2.953</a:t>
              </a:r>
              <a:endParaRPr lang="pt-BR" sz="1800" dirty="0">
                <a:latin typeface="+mn-lt"/>
              </a:endParaRPr>
            </a:p>
          </p:txBody>
        </p:sp>
      </p:grpSp>
      <p:grpSp>
        <p:nvGrpSpPr>
          <p:cNvPr id="4" name="Group 33"/>
          <p:cNvGrpSpPr>
            <a:grpSpLocks/>
          </p:cNvGrpSpPr>
          <p:nvPr/>
        </p:nvGrpSpPr>
        <p:grpSpPr bwMode="auto">
          <a:xfrm>
            <a:off x="5143501" y="3357563"/>
            <a:ext cx="3357563" cy="503237"/>
            <a:chOff x="3240" y="2115"/>
            <a:chExt cx="2115" cy="317"/>
          </a:xfrm>
        </p:grpSpPr>
        <p:sp>
          <p:nvSpPr>
            <p:cNvPr id="95251" name="Line 19"/>
            <p:cNvSpPr>
              <a:spLocks noChangeShapeType="1"/>
            </p:cNvSpPr>
            <p:nvPr/>
          </p:nvSpPr>
          <p:spPr bwMode="auto">
            <a:xfrm>
              <a:off x="3240" y="2295"/>
              <a:ext cx="816" cy="0"/>
            </a:xfrm>
            <a:prstGeom prst="line">
              <a:avLst/>
            </a:prstGeom>
            <a:noFill/>
            <a:ln w="9525">
              <a:solidFill>
                <a:schemeClr val="tx1"/>
              </a:solidFill>
              <a:round/>
              <a:headEnd/>
              <a:tailEnd/>
            </a:ln>
            <a:effectLst/>
          </p:spPr>
          <p:txBody>
            <a:bodyPr/>
            <a:lstStyle/>
            <a:p>
              <a:endParaRPr lang="pt-BR">
                <a:latin typeface="+mn-lt"/>
              </a:endParaRPr>
            </a:p>
          </p:txBody>
        </p:sp>
        <p:sp>
          <p:nvSpPr>
            <p:cNvPr id="95256" name="Rectangle 24"/>
            <p:cNvSpPr>
              <a:spLocks noChangeArrowheads="1"/>
            </p:cNvSpPr>
            <p:nvPr/>
          </p:nvSpPr>
          <p:spPr bwMode="auto">
            <a:xfrm>
              <a:off x="4050" y="2115"/>
              <a:ext cx="1305" cy="317"/>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lang="pt-BR" sz="1800" dirty="0">
                  <a:latin typeface="+mn-lt"/>
                </a:rPr>
                <a:t>LOA </a:t>
              </a:r>
              <a:r>
                <a:rPr lang="pt-BR" sz="1800" dirty="0" smtClean="0">
                  <a:latin typeface="+mn-lt"/>
                </a:rPr>
                <a:t> Ano de 2019</a:t>
              </a:r>
            </a:p>
            <a:p>
              <a:pPr algn="ctr">
                <a:spcBef>
                  <a:spcPct val="0"/>
                </a:spcBef>
                <a:buClrTx/>
                <a:buSzTx/>
                <a:buFontTx/>
                <a:buNone/>
              </a:pPr>
              <a:r>
                <a:rPr lang="pt-BR" sz="1800" dirty="0" smtClean="0">
                  <a:latin typeface="+mn-lt"/>
                </a:rPr>
                <a:t>Lei 3.054</a:t>
              </a:r>
              <a:endParaRPr lang="pt-BR" sz="1800" dirty="0">
                <a:latin typeface="+mn-lt"/>
              </a:endParaRPr>
            </a:p>
          </p:txBody>
        </p:sp>
      </p:grpSp>
      <p:grpSp>
        <p:nvGrpSpPr>
          <p:cNvPr id="5" name="Group 35"/>
          <p:cNvGrpSpPr>
            <a:grpSpLocks/>
          </p:cNvGrpSpPr>
          <p:nvPr/>
        </p:nvGrpSpPr>
        <p:grpSpPr bwMode="auto">
          <a:xfrm>
            <a:off x="5143501" y="4286250"/>
            <a:ext cx="3357563" cy="503238"/>
            <a:chOff x="3240" y="2700"/>
            <a:chExt cx="2115" cy="317"/>
          </a:xfrm>
        </p:grpSpPr>
        <p:sp>
          <p:nvSpPr>
            <p:cNvPr id="95252" name="Line 20"/>
            <p:cNvSpPr>
              <a:spLocks noChangeShapeType="1"/>
            </p:cNvSpPr>
            <p:nvPr/>
          </p:nvSpPr>
          <p:spPr bwMode="auto">
            <a:xfrm>
              <a:off x="3240" y="2880"/>
              <a:ext cx="816" cy="0"/>
            </a:xfrm>
            <a:prstGeom prst="line">
              <a:avLst/>
            </a:prstGeom>
            <a:noFill/>
            <a:ln w="9525">
              <a:solidFill>
                <a:schemeClr val="tx1"/>
              </a:solidFill>
              <a:round/>
              <a:headEnd/>
              <a:tailEnd/>
            </a:ln>
            <a:effectLst/>
          </p:spPr>
          <p:txBody>
            <a:bodyPr/>
            <a:lstStyle/>
            <a:p>
              <a:endParaRPr lang="pt-BR">
                <a:latin typeface="+mn-lt"/>
              </a:endParaRPr>
            </a:p>
          </p:txBody>
        </p:sp>
        <p:sp>
          <p:nvSpPr>
            <p:cNvPr id="95257" name="Rectangle 25"/>
            <p:cNvSpPr>
              <a:spLocks noChangeArrowheads="1"/>
            </p:cNvSpPr>
            <p:nvPr/>
          </p:nvSpPr>
          <p:spPr bwMode="auto">
            <a:xfrm>
              <a:off x="4050" y="2700"/>
              <a:ext cx="1305" cy="317"/>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lang="pt-BR" sz="1800" dirty="0" smtClean="0">
                  <a:latin typeface="+mn-lt"/>
                </a:rPr>
                <a:t>LOA – Ano de 2020</a:t>
              </a:r>
            </a:p>
            <a:p>
              <a:pPr algn="ctr">
                <a:spcBef>
                  <a:spcPct val="0"/>
                </a:spcBef>
                <a:buClrTx/>
                <a:buSzTx/>
                <a:buFontTx/>
                <a:buNone/>
              </a:pPr>
              <a:r>
                <a:rPr lang="pt-BR" sz="1800" dirty="0" smtClean="0">
                  <a:latin typeface="+mn-lt"/>
                </a:rPr>
                <a:t>Lei 3.150</a:t>
              </a:r>
              <a:endParaRPr lang="pt-BR" sz="1800" dirty="0">
                <a:latin typeface="+mn-lt"/>
              </a:endParaRPr>
            </a:p>
          </p:txBody>
        </p:sp>
      </p:grpSp>
      <p:grpSp>
        <p:nvGrpSpPr>
          <p:cNvPr id="6" name="Group 36"/>
          <p:cNvGrpSpPr>
            <a:grpSpLocks/>
          </p:cNvGrpSpPr>
          <p:nvPr/>
        </p:nvGrpSpPr>
        <p:grpSpPr bwMode="auto">
          <a:xfrm>
            <a:off x="5143501" y="5214939"/>
            <a:ext cx="3357563" cy="503237"/>
            <a:chOff x="3240" y="3285"/>
            <a:chExt cx="2115" cy="317"/>
          </a:xfrm>
        </p:grpSpPr>
        <p:sp>
          <p:nvSpPr>
            <p:cNvPr id="95253" name="Line 21"/>
            <p:cNvSpPr>
              <a:spLocks noChangeShapeType="1"/>
            </p:cNvSpPr>
            <p:nvPr/>
          </p:nvSpPr>
          <p:spPr bwMode="auto">
            <a:xfrm>
              <a:off x="3240" y="3465"/>
              <a:ext cx="816" cy="0"/>
            </a:xfrm>
            <a:prstGeom prst="line">
              <a:avLst/>
            </a:prstGeom>
            <a:noFill/>
            <a:ln w="9525">
              <a:solidFill>
                <a:schemeClr val="tx1"/>
              </a:solidFill>
              <a:round/>
              <a:headEnd/>
              <a:tailEnd/>
            </a:ln>
            <a:effectLst/>
          </p:spPr>
          <p:txBody>
            <a:bodyPr/>
            <a:lstStyle/>
            <a:p>
              <a:endParaRPr lang="pt-BR">
                <a:latin typeface="+mn-lt"/>
              </a:endParaRPr>
            </a:p>
          </p:txBody>
        </p:sp>
        <p:sp>
          <p:nvSpPr>
            <p:cNvPr id="95258" name="Rectangle 26"/>
            <p:cNvSpPr>
              <a:spLocks noChangeArrowheads="1"/>
            </p:cNvSpPr>
            <p:nvPr/>
          </p:nvSpPr>
          <p:spPr bwMode="auto">
            <a:xfrm>
              <a:off x="4050" y="3285"/>
              <a:ext cx="1305" cy="317"/>
            </a:xfrm>
            <a:prstGeom prst="rect">
              <a:avLst/>
            </a:prstGeom>
            <a:solidFill>
              <a:schemeClr val="bg2">
                <a:lumMod val="90000"/>
              </a:schemeClr>
            </a:solidFill>
            <a:ln w="9525">
              <a:solidFill>
                <a:schemeClr val="tx1"/>
              </a:solidFill>
              <a:miter lim="800000"/>
              <a:headEnd/>
              <a:tailEnd/>
            </a:ln>
            <a:effectLst/>
          </p:spPr>
          <p:txBody>
            <a:bodyPr wrap="none" anchor="ctr"/>
            <a:lstStyle/>
            <a:p>
              <a:pPr algn="ctr">
                <a:spcBef>
                  <a:spcPct val="0"/>
                </a:spcBef>
                <a:buClrTx/>
                <a:buSzTx/>
                <a:buFontTx/>
                <a:buNone/>
              </a:pPr>
              <a:r>
                <a:rPr lang="pt-BR" sz="1800" dirty="0">
                  <a:latin typeface="+mn-lt"/>
                </a:rPr>
                <a:t>LOA </a:t>
              </a:r>
              <a:r>
                <a:rPr lang="pt-BR" sz="1800" dirty="0" smtClean="0">
                  <a:latin typeface="+mn-lt"/>
                </a:rPr>
                <a:t> - Ano de 2021</a:t>
              </a:r>
            </a:p>
            <a:p>
              <a:pPr algn="ctr">
                <a:spcBef>
                  <a:spcPct val="0"/>
                </a:spcBef>
                <a:buClrTx/>
                <a:buSzTx/>
                <a:buFontTx/>
                <a:buNone/>
              </a:pPr>
              <a:r>
                <a:rPr lang="pt-BR" sz="1800" dirty="0" smtClean="0">
                  <a:latin typeface="+mn-lt"/>
                </a:rPr>
                <a:t>Em elaboração</a:t>
              </a:r>
              <a:endParaRPr lang="pt-BR" sz="1800" dirty="0">
                <a:latin typeface="+mn-lt"/>
              </a:endParaRPr>
            </a:p>
          </p:txBody>
        </p:sp>
      </p:grpSp>
      <p:grpSp>
        <p:nvGrpSpPr>
          <p:cNvPr id="7" name="Group 32"/>
          <p:cNvGrpSpPr>
            <a:grpSpLocks/>
          </p:cNvGrpSpPr>
          <p:nvPr/>
        </p:nvGrpSpPr>
        <p:grpSpPr bwMode="auto">
          <a:xfrm>
            <a:off x="1476375" y="2781300"/>
            <a:ext cx="3667125" cy="1079500"/>
            <a:chOff x="930" y="1752"/>
            <a:chExt cx="2310" cy="680"/>
          </a:xfrm>
        </p:grpSpPr>
        <p:sp>
          <p:nvSpPr>
            <p:cNvPr id="95239" name="Line 7"/>
            <p:cNvSpPr>
              <a:spLocks noChangeShapeType="1"/>
            </p:cNvSpPr>
            <p:nvPr/>
          </p:nvSpPr>
          <p:spPr bwMode="auto">
            <a:xfrm>
              <a:off x="930" y="2296"/>
              <a:ext cx="816" cy="0"/>
            </a:xfrm>
            <a:prstGeom prst="line">
              <a:avLst/>
            </a:prstGeom>
            <a:noFill/>
            <a:ln w="9525">
              <a:solidFill>
                <a:schemeClr val="tx1"/>
              </a:solidFill>
              <a:round/>
              <a:headEnd/>
              <a:tailEnd/>
            </a:ln>
            <a:effectLst/>
          </p:spPr>
          <p:txBody>
            <a:bodyPr/>
            <a:lstStyle/>
            <a:p>
              <a:endParaRPr lang="pt-BR">
                <a:latin typeface="+mn-lt"/>
              </a:endParaRPr>
            </a:p>
          </p:txBody>
        </p:sp>
        <p:sp>
          <p:nvSpPr>
            <p:cNvPr id="95247" name="Rectangle 15"/>
            <p:cNvSpPr>
              <a:spLocks noChangeArrowheads="1"/>
            </p:cNvSpPr>
            <p:nvPr/>
          </p:nvSpPr>
          <p:spPr bwMode="auto">
            <a:xfrm>
              <a:off x="1746" y="2115"/>
              <a:ext cx="1494" cy="317"/>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lang="pt-BR" sz="1800" dirty="0">
                  <a:latin typeface="+mn-lt"/>
                </a:rPr>
                <a:t>LDO </a:t>
              </a:r>
              <a:r>
                <a:rPr lang="pt-BR" sz="1800" dirty="0" smtClean="0">
                  <a:latin typeface="+mn-lt"/>
                </a:rPr>
                <a:t>– Ano de 2019</a:t>
              </a:r>
            </a:p>
            <a:p>
              <a:pPr algn="ctr">
                <a:spcBef>
                  <a:spcPct val="0"/>
                </a:spcBef>
                <a:buClrTx/>
                <a:buSzTx/>
                <a:buFontTx/>
                <a:buNone/>
              </a:pPr>
              <a:r>
                <a:rPr lang="pt-BR" sz="1800" dirty="0" smtClean="0">
                  <a:latin typeface="+mn-lt"/>
                </a:rPr>
                <a:t>Lei 3.019</a:t>
              </a:r>
              <a:endParaRPr lang="pt-BR" sz="1800" dirty="0">
                <a:latin typeface="+mn-lt"/>
              </a:endParaRPr>
            </a:p>
          </p:txBody>
        </p:sp>
        <p:sp>
          <p:nvSpPr>
            <p:cNvPr id="95259" name="Line 27"/>
            <p:cNvSpPr>
              <a:spLocks noChangeShapeType="1"/>
            </p:cNvSpPr>
            <p:nvPr/>
          </p:nvSpPr>
          <p:spPr bwMode="auto">
            <a:xfrm>
              <a:off x="930" y="1752"/>
              <a:ext cx="0" cy="544"/>
            </a:xfrm>
            <a:prstGeom prst="line">
              <a:avLst/>
            </a:prstGeom>
            <a:noFill/>
            <a:ln w="9525">
              <a:solidFill>
                <a:schemeClr val="tx1"/>
              </a:solidFill>
              <a:round/>
              <a:headEnd/>
              <a:tailEnd/>
            </a:ln>
            <a:effectLst/>
          </p:spPr>
          <p:txBody>
            <a:bodyPr/>
            <a:lstStyle/>
            <a:p>
              <a:endParaRPr lang="pt-BR">
                <a:latin typeface="+mn-lt"/>
              </a:endParaRPr>
            </a:p>
          </p:txBody>
        </p:sp>
      </p:grpSp>
      <p:grpSp>
        <p:nvGrpSpPr>
          <p:cNvPr id="8" name="Group 34"/>
          <p:cNvGrpSpPr>
            <a:grpSpLocks/>
          </p:cNvGrpSpPr>
          <p:nvPr/>
        </p:nvGrpSpPr>
        <p:grpSpPr bwMode="auto">
          <a:xfrm>
            <a:off x="1476375" y="3644900"/>
            <a:ext cx="3667125" cy="1152525"/>
            <a:chOff x="930" y="2296"/>
            <a:chExt cx="2310" cy="726"/>
          </a:xfrm>
        </p:grpSpPr>
        <p:sp>
          <p:nvSpPr>
            <p:cNvPr id="95240" name="Line 8"/>
            <p:cNvSpPr>
              <a:spLocks noChangeShapeType="1"/>
            </p:cNvSpPr>
            <p:nvPr/>
          </p:nvSpPr>
          <p:spPr bwMode="auto">
            <a:xfrm>
              <a:off x="930" y="2886"/>
              <a:ext cx="816" cy="0"/>
            </a:xfrm>
            <a:prstGeom prst="line">
              <a:avLst/>
            </a:prstGeom>
            <a:noFill/>
            <a:ln w="9525">
              <a:solidFill>
                <a:schemeClr val="tx1"/>
              </a:solidFill>
              <a:round/>
              <a:headEnd/>
              <a:tailEnd/>
            </a:ln>
            <a:effectLst/>
          </p:spPr>
          <p:txBody>
            <a:bodyPr/>
            <a:lstStyle/>
            <a:p>
              <a:endParaRPr lang="pt-BR">
                <a:latin typeface="+mn-lt"/>
              </a:endParaRPr>
            </a:p>
          </p:txBody>
        </p:sp>
        <p:sp>
          <p:nvSpPr>
            <p:cNvPr id="95248" name="Rectangle 16"/>
            <p:cNvSpPr>
              <a:spLocks noChangeArrowheads="1"/>
            </p:cNvSpPr>
            <p:nvPr/>
          </p:nvSpPr>
          <p:spPr bwMode="auto">
            <a:xfrm>
              <a:off x="1746" y="2704"/>
              <a:ext cx="1494" cy="318"/>
            </a:xfrm>
            <a:prstGeom prst="rect">
              <a:avLst/>
            </a:prstGeom>
            <a:solidFill>
              <a:schemeClr val="bg1"/>
            </a:solidFill>
            <a:ln w="9525">
              <a:solidFill>
                <a:schemeClr val="tx1"/>
              </a:solidFill>
              <a:miter lim="800000"/>
              <a:headEnd/>
              <a:tailEnd/>
            </a:ln>
            <a:effectLst/>
          </p:spPr>
          <p:txBody>
            <a:bodyPr wrap="none" anchor="ctr"/>
            <a:lstStyle/>
            <a:p>
              <a:pPr algn="ctr">
                <a:spcBef>
                  <a:spcPct val="0"/>
                </a:spcBef>
                <a:buClrTx/>
                <a:buSzTx/>
                <a:buFontTx/>
                <a:buNone/>
              </a:pPr>
              <a:r>
                <a:rPr lang="pt-BR" sz="1800" dirty="0" smtClean="0">
                  <a:latin typeface="+mn-lt"/>
                </a:rPr>
                <a:t>LDO – Ano de 2020</a:t>
              </a:r>
            </a:p>
            <a:p>
              <a:pPr algn="ctr">
                <a:spcBef>
                  <a:spcPct val="0"/>
                </a:spcBef>
                <a:buClrTx/>
                <a:buSzTx/>
                <a:buFontTx/>
                <a:buNone/>
              </a:pPr>
              <a:r>
                <a:rPr lang="pt-BR" sz="1800" dirty="0" smtClean="0">
                  <a:latin typeface="+mn-lt"/>
                </a:rPr>
                <a:t>Lei 3.118</a:t>
              </a:r>
            </a:p>
          </p:txBody>
        </p:sp>
        <p:sp>
          <p:nvSpPr>
            <p:cNvPr id="95260" name="Line 28"/>
            <p:cNvSpPr>
              <a:spLocks noChangeShapeType="1"/>
            </p:cNvSpPr>
            <p:nvPr/>
          </p:nvSpPr>
          <p:spPr bwMode="auto">
            <a:xfrm>
              <a:off x="930" y="2296"/>
              <a:ext cx="0" cy="590"/>
            </a:xfrm>
            <a:prstGeom prst="line">
              <a:avLst/>
            </a:prstGeom>
            <a:noFill/>
            <a:ln w="9525">
              <a:solidFill>
                <a:schemeClr val="tx1"/>
              </a:solidFill>
              <a:round/>
              <a:headEnd/>
              <a:tailEnd/>
            </a:ln>
            <a:effectLst/>
          </p:spPr>
          <p:txBody>
            <a:bodyPr/>
            <a:lstStyle/>
            <a:p>
              <a:endParaRPr lang="pt-BR">
                <a:latin typeface="+mn-lt"/>
              </a:endParaRPr>
            </a:p>
          </p:txBody>
        </p:sp>
      </p:grpSp>
      <p:sp>
        <p:nvSpPr>
          <p:cNvPr id="95261" name="Line 29"/>
          <p:cNvSpPr>
            <a:spLocks noChangeShapeType="1"/>
          </p:cNvSpPr>
          <p:nvPr/>
        </p:nvSpPr>
        <p:spPr bwMode="auto">
          <a:xfrm>
            <a:off x="1476375" y="4581525"/>
            <a:ext cx="0" cy="935038"/>
          </a:xfrm>
          <a:prstGeom prst="line">
            <a:avLst/>
          </a:prstGeom>
          <a:noFill/>
          <a:ln w="9525">
            <a:solidFill>
              <a:schemeClr val="tx1"/>
            </a:solidFill>
            <a:round/>
            <a:headEnd/>
            <a:tailEnd/>
          </a:ln>
          <a:effectLst/>
        </p:spPr>
        <p:txBody>
          <a:bodyPr/>
          <a:lstStyle/>
          <a:p>
            <a:endParaRPr lang="pt-BR">
              <a:latin typeface="+mn-lt"/>
            </a:endParaRPr>
          </a:p>
        </p:txBody>
      </p:sp>
      <p:pic>
        <p:nvPicPr>
          <p:cNvPr id="31" name="Imagem 30" descr="BRASAO4.BMP"/>
          <p:cNvPicPr>
            <a:picLocks noChangeAspect="1"/>
          </p:cNvPicPr>
          <p:nvPr/>
        </p:nvPicPr>
        <p:blipFill>
          <a:blip r:embed="rId2" cstate="print"/>
          <a:stretch>
            <a:fillRect/>
          </a:stretch>
        </p:blipFill>
        <p:spPr>
          <a:xfrm>
            <a:off x="539552" y="332656"/>
            <a:ext cx="1296144" cy="648072"/>
          </a:xfrm>
          <a:prstGeom prst="rect">
            <a:avLst/>
          </a:prstGeom>
        </p:spPr>
      </p:pic>
    </p:spTree>
    <p:extLst>
      <p:ext uri="{BB962C8B-B14F-4D97-AF65-F5344CB8AC3E}">
        <p14:creationId xmlns:p14="http://schemas.microsoft.com/office/powerpoint/2010/main" xmlns="" val="113775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blinds(horizontal)">
                                      <p:cBhvr>
                                        <p:cTn id="7" dur="500"/>
                                        <p:tgtEl>
                                          <p:spTgt spid="952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5261"/>
                                        </p:tgtEl>
                                        <p:attrNameLst>
                                          <p:attrName>style.visibility</p:attrName>
                                        </p:attrNameLst>
                                      </p:cBhvr>
                                      <p:to>
                                        <p:strVal val="visible"/>
                                      </p:to>
                                    </p:set>
                                    <p:animEffect transition="in" filter="blinds(horizontal)">
                                      <p:cBhvr>
                                        <p:cTn id="42" dur="500"/>
                                        <p:tgtEl>
                                          <p:spTgt spid="9526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95241"/>
                                        </p:tgtEl>
                                        <p:attrNameLst>
                                          <p:attrName>style.visibility</p:attrName>
                                        </p:attrNameLst>
                                      </p:cBhvr>
                                      <p:to>
                                        <p:strVal val="visible"/>
                                      </p:to>
                                    </p:set>
                                    <p:animEffect transition="in" filter="blinds(horizontal)">
                                      <p:cBhvr>
                                        <p:cTn id="45" dur="500"/>
                                        <p:tgtEl>
                                          <p:spTgt spid="95241"/>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95249"/>
                                        </p:tgtEl>
                                        <p:attrNameLst>
                                          <p:attrName>style.visibility</p:attrName>
                                        </p:attrNameLst>
                                      </p:cBhvr>
                                      <p:to>
                                        <p:strVal val="visible"/>
                                      </p:to>
                                    </p:set>
                                    <p:animEffect transition="in" filter="blinds(horizontal)">
                                      <p:cBhvr>
                                        <p:cTn id="48" dur="500"/>
                                        <p:tgtEl>
                                          <p:spTgt spid="9524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linds(horizontal)">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animBg="1"/>
      <p:bldP spid="95241" grpId="0" animBg="1"/>
      <p:bldP spid="95249" grpId="0" animBg="1"/>
      <p:bldP spid="9526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r" eaLnBrk="1" hangingPunct="1"/>
            <a:r>
              <a:rPr lang="pt-BR" sz="2800" dirty="0" smtClean="0">
                <a:latin typeface="Arial" pitchFamily="34" charset="0"/>
                <a:cs typeface="Arial" pitchFamily="34" charset="0"/>
              </a:rPr>
              <a:t>Apresentação das </a:t>
            </a:r>
            <a:r>
              <a:rPr lang="pt-BR" sz="2800" dirty="0" err="1" smtClean="0">
                <a:latin typeface="Arial" pitchFamily="34" charset="0"/>
                <a:cs typeface="Arial" pitchFamily="34" charset="0"/>
              </a:rPr>
              <a:t>Unid</a:t>
            </a:r>
            <a:r>
              <a:rPr lang="pt-BR" sz="2800" dirty="0" smtClean="0">
                <a:latin typeface="Arial" pitchFamily="34" charset="0"/>
                <a:cs typeface="Arial" pitchFamily="34" charset="0"/>
              </a:rPr>
              <a:t>. Executoras</a:t>
            </a:r>
          </a:p>
        </p:txBody>
      </p:sp>
      <p:sp>
        <p:nvSpPr>
          <p:cNvPr id="7171" name="Rectangle 3"/>
          <p:cNvSpPr>
            <a:spLocks noGrp="1" noChangeArrowheads="1"/>
          </p:cNvSpPr>
          <p:nvPr>
            <p:ph type="body" idx="1"/>
          </p:nvPr>
        </p:nvSpPr>
        <p:spPr>
          <a:xfrm>
            <a:off x="250825" y="981075"/>
            <a:ext cx="8713788" cy="5149850"/>
          </a:xfrm>
        </p:spPr>
        <p:txBody>
          <a:bodyPr/>
          <a:lstStyle/>
          <a:p>
            <a:pPr marL="0" indent="0" algn="just">
              <a:buNone/>
            </a:pPr>
            <a:endParaRPr lang="pt-BR" sz="2000" dirty="0" smtClean="0"/>
          </a:p>
          <a:p>
            <a:pPr marL="0" indent="0" algn="ctr">
              <a:buNone/>
            </a:pPr>
            <a:r>
              <a:rPr lang="pt-BR" sz="2000" b="1" u="sng" dirty="0" smtClean="0"/>
              <a:t>Unidades Executoras da Coordenadoria de Saúde</a:t>
            </a:r>
          </a:p>
          <a:p>
            <a:pPr marL="0" indent="0" algn="just">
              <a:buNone/>
            </a:pPr>
            <a:endParaRPr lang="pt-BR" sz="2000" dirty="0" smtClean="0"/>
          </a:p>
          <a:p>
            <a:pPr marL="0" indent="0" algn="just">
              <a:buFont typeface="Wingdings" pitchFamily="2" charset="2"/>
              <a:buChar char="Ø"/>
            </a:pPr>
            <a:r>
              <a:rPr lang="pt-BR" sz="2000" dirty="0" smtClean="0"/>
              <a:t> Para o exercício de 2021 foram alocados:</a:t>
            </a:r>
          </a:p>
          <a:p>
            <a:pPr marL="0" indent="0" algn="just">
              <a:buNone/>
            </a:pPr>
            <a:endParaRPr lang="pt-BR" sz="2000" dirty="0" smtClean="0"/>
          </a:p>
          <a:p>
            <a:pPr marL="0" indent="0" algn="just">
              <a:buFont typeface="Wingdings" pitchFamily="2" charset="2"/>
              <a:buChar char="ü"/>
            </a:pPr>
            <a:r>
              <a:rPr lang="pt-BR" sz="2000" dirty="0" smtClean="0"/>
              <a:t> 5 unidades executoras;</a:t>
            </a:r>
          </a:p>
          <a:p>
            <a:pPr marL="0" indent="0" algn="just">
              <a:buNone/>
            </a:pPr>
            <a:endParaRPr lang="pt-BR" sz="2000" dirty="0" smtClean="0"/>
          </a:p>
          <a:p>
            <a:pPr marL="0" indent="0" algn="just">
              <a:buFont typeface="Wingdings" pitchFamily="2" charset="2"/>
              <a:buChar char="ü"/>
            </a:pPr>
            <a:r>
              <a:rPr lang="pt-BR" sz="2000" dirty="0" smtClean="0"/>
              <a:t> 5 Programas;</a:t>
            </a:r>
          </a:p>
          <a:p>
            <a:pPr marL="0" indent="0" algn="just">
              <a:buNone/>
            </a:pPr>
            <a:endParaRPr lang="pt-BR" sz="2000" dirty="0" smtClean="0"/>
          </a:p>
          <a:p>
            <a:pPr marL="0" indent="0" algn="just">
              <a:buFont typeface="Wingdings" pitchFamily="2" charset="2"/>
              <a:buChar char="ü"/>
            </a:pPr>
            <a:r>
              <a:rPr lang="pt-BR" sz="2000" dirty="0" smtClean="0"/>
              <a:t> 8 ações;</a:t>
            </a:r>
          </a:p>
          <a:p>
            <a:pPr marL="0" indent="0" algn="just">
              <a:buNone/>
            </a:pPr>
            <a:endParaRPr lang="pt-BR" sz="2000" dirty="0" smtClean="0"/>
          </a:p>
          <a:p>
            <a:pPr marL="0" indent="0" algn="just">
              <a:buFont typeface="Wingdings" pitchFamily="2" charset="2"/>
              <a:buChar char="ü"/>
            </a:pPr>
            <a:r>
              <a:rPr lang="pt-BR" sz="2000" dirty="0" smtClean="0"/>
              <a:t> 41 dotações ou rubricas de despesas.</a:t>
            </a:r>
          </a:p>
          <a:p>
            <a:pPr marL="0" indent="0" algn="just">
              <a:buFont typeface="Wingdings" pitchFamily="2" charset="2"/>
              <a:buChar char="ü"/>
            </a:pPr>
            <a:endParaRPr lang="pt-BR" sz="2000" dirty="0" smtClean="0"/>
          </a:p>
          <a:p>
            <a:pPr marL="0" indent="0" algn="just">
              <a:buNone/>
            </a:pPr>
            <a:r>
              <a:rPr lang="pt-BR" sz="2000" dirty="0" smtClean="0"/>
              <a:t>	Segue seus detalhamentos:</a:t>
            </a:r>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None/>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ctr">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Font typeface="Arial" charset="0"/>
              <a:buChar char="•"/>
            </a:pPr>
            <a:endParaRPr lang="pt-BR" sz="2000" dirty="0" smtClean="0"/>
          </a:p>
          <a:p>
            <a:pPr marL="0" indent="0" algn="just">
              <a:buFont typeface="Arial" charset="0"/>
              <a:buChar char="•"/>
            </a:pPr>
            <a:endParaRPr lang="pt-BR" sz="2000" dirty="0"/>
          </a:p>
          <a:p>
            <a:pPr marL="0" indent="0">
              <a:buNone/>
            </a:pPr>
            <a:endParaRPr lang="pt-BR" sz="2000" dirty="0" smtClean="0"/>
          </a:p>
          <a:p>
            <a:endParaRPr lang="pt-BR" sz="2000" dirty="0"/>
          </a:p>
          <a:p>
            <a:pPr eaLnBrk="1" hangingPunct="1">
              <a:lnSpc>
                <a:spcPct val="90000"/>
              </a:lnSpc>
              <a:buFont typeface="Wingdings" pitchFamily="2" charset="2"/>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spTree>
    <p:extLst>
      <p:ext uri="{BB962C8B-B14F-4D97-AF65-F5344CB8AC3E}">
        <p14:creationId xmlns:p14="http://schemas.microsoft.com/office/powerpoint/2010/main" xmlns="" val="16943663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35842" name="Picture 2"/>
          <p:cNvPicPr>
            <a:picLocks noChangeAspect="1" noChangeArrowheads="1"/>
          </p:cNvPicPr>
          <p:nvPr/>
        </p:nvPicPr>
        <p:blipFill>
          <a:blip r:embed="rId3"/>
          <a:srcRect/>
          <a:stretch>
            <a:fillRect/>
          </a:stretch>
        </p:blipFill>
        <p:spPr bwMode="auto">
          <a:xfrm>
            <a:off x="159859" y="2285992"/>
            <a:ext cx="8769859" cy="2428891"/>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36866" name="Picture 2"/>
          <p:cNvPicPr>
            <a:picLocks noChangeAspect="1" noChangeArrowheads="1"/>
          </p:cNvPicPr>
          <p:nvPr/>
        </p:nvPicPr>
        <p:blipFill>
          <a:blip r:embed="rId3"/>
          <a:srcRect/>
          <a:stretch>
            <a:fillRect/>
          </a:stretch>
        </p:blipFill>
        <p:spPr bwMode="auto">
          <a:xfrm>
            <a:off x="214282" y="2428868"/>
            <a:ext cx="8761285" cy="2286016"/>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37890" name="Picture 2"/>
          <p:cNvPicPr>
            <a:picLocks noChangeAspect="1" noChangeArrowheads="1"/>
          </p:cNvPicPr>
          <p:nvPr/>
        </p:nvPicPr>
        <p:blipFill>
          <a:blip r:embed="rId3"/>
          <a:srcRect/>
          <a:stretch>
            <a:fillRect/>
          </a:stretch>
        </p:blipFill>
        <p:spPr bwMode="auto">
          <a:xfrm>
            <a:off x="214281" y="2428868"/>
            <a:ext cx="8715437" cy="2143140"/>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38914" name="Picture 2"/>
          <p:cNvPicPr>
            <a:picLocks noChangeAspect="1" noChangeArrowheads="1"/>
          </p:cNvPicPr>
          <p:nvPr/>
        </p:nvPicPr>
        <p:blipFill>
          <a:blip r:embed="rId3"/>
          <a:srcRect/>
          <a:stretch>
            <a:fillRect/>
          </a:stretch>
        </p:blipFill>
        <p:spPr bwMode="auto">
          <a:xfrm>
            <a:off x="214282" y="2285992"/>
            <a:ext cx="8776210" cy="2428892"/>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39938" name="Picture 2"/>
          <p:cNvPicPr>
            <a:picLocks noChangeAspect="1" noChangeArrowheads="1"/>
          </p:cNvPicPr>
          <p:nvPr/>
        </p:nvPicPr>
        <p:blipFill>
          <a:blip r:embed="rId3"/>
          <a:srcRect/>
          <a:stretch>
            <a:fillRect/>
          </a:stretch>
        </p:blipFill>
        <p:spPr bwMode="auto">
          <a:xfrm>
            <a:off x="214282" y="1785926"/>
            <a:ext cx="8715437" cy="2500330"/>
          </a:xfrm>
          <a:prstGeom prst="rect">
            <a:avLst/>
          </a:prstGeom>
          <a:noFill/>
          <a:ln w="9525">
            <a:noFill/>
            <a:miter lim="800000"/>
            <a:headEnd/>
            <a:tailEnd/>
          </a:ln>
          <a:effectLst/>
        </p:spPr>
      </p:pic>
      <p:pic>
        <p:nvPicPr>
          <p:cNvPr id="39939" name="Picture 3"/>
          <p:cNvPicPr>
            <a:picLocks noChangeAspect="1" noChangeArrowheads="1"/>
          </p:cNvPicPr>
          <p:nvPr/>
        </p:nvPicPr>
        <p:blipFill>
          <a:blip r:embed="rId4"/>
          <a:srcRect/>
          <a:stretch>
            <a:fillRect/>
          </a:stretch>
        </p:blipFill>
        <p:spPr bwMode="auto">
          <a:xfrm>
            <a:off x="214282" y="4286256"/>
            <a:ext cx="8715436" cy="857255"/>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40962" name="Picture 2"/>
          <p:cNvPicPr>
            <a:picLocks noChangeAspect="1" noChangeArrowheads="1"/>
          </p:cNvPicPr>
          <p:nvPr/>
        </p:nvPicPr>
        <p:blipFill>
          <a:blip r:embed="rId3"/>
          <a:srcRect/>
          <a:stretch>
            <a:fillRect/>
          </a:stretch>
        </p:blipFill>
        <p:spPr bwMode="auto">
          <a:xfrm>
            <a:off x="214282" y="2000240"/>
            <a:ext cx="8776853" cy="3071834"/>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41986" name="Picture 2"/>
          <p:cNvPicPr>
            <a:picLocks noChangeAspect="1" noChangeArrowheads="1"/>
          </p:cNvPicPr>
          <p:nvPr/>
        </p:nvPicPr>
        <p:blipFill>
          <a:blip r:embed="rId3"/>
          <a:srcRect/>
          <a:stretch>
            <a:fillRect/>
          </a:stretch>
        </p:blipFill>
        <p:spPr bwMode="auto">
          <a:xfrm>
            <a:off x="142843" y="2071678"/>
            <a:ext cx="8858313" cy="2786082"/>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43010" name="Picture 2"/>
          <p:cNvPicPr>
            <a:picLocks noChangeAspect="1" noChangeArrowheads="1"/>
          </p:cNvPicPr>
          <p:nvPr/>
        </p:nvPicPr>
        <p:blipFill>
          <a:blip r:embed="rId3"/>
          <a:srcRect/>
          <a:stretch>
            <a:fillRect/>
          </a:stretch>
        </p:blipFill>
        <p:spPr bwMode="auto">
          <a:xfrm>
            <a:off x="189368" y="2214554"/>
            <a:ext cx="8811788" cy="2643205"/>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r" eaLnBrk="1" hangingPunct="1"/>
            <a:r>
              <a:rPr lang="pt-BR" sz="2800" dirty="0" smtClean="0">
                <a:latin typeface="Arial" pitchFamily="34" charset="0"/>
                <a:cs typeface="Arial" pitchFamily="34" charset="0"/>
              </a:rPr>
              <a:t>Apresentação das </a:t>
            </a:r>
            <a:r>
              <a:rPr lang="pt-BR" sz="2800" dirty="0" err="1" smtClean="0">
                <a:latin typeface="Arial" pitchFamily="34" charset="0"/>
                <a:cs typeface="Arial" pitchFamily="34" charset="0"/>
              </a:rPr>
              <a:t>Unid</a:t>
            </a:r>
            <a:r>
              <a:rPr lang="pt-BR" sz="2800" dirty="0" smtClean="0">
                <a:latin typeface="Arial" pitchFamily="34" charset="0"/>
                <a:cs typeface="Arial" pitchFamily="34" charset="0"/>
              </a:rPr>
              <a:t>. Executoras</a:t>
            </a:r>
          </a:p>
        </p:txBody>
      </p:sp>
      <p:sp>
        <p:nvSpPr>
          <p:cNvPr id="7171" name="Rectangle 3"/>
          <p:cNvSpPr>
            <a:spLocks noGrp="1" noChangeArrowheads="1"/>
          </p:cNvSpPr>
          <p:nvPr>
            <p:ph type="body" idx="1"/>
          </p:nvPr>
        </p:nvSpPr>
        <p:spPr>
          <a:xfrm>
            <a:off x="250825" y="981075"/>
            <a:ext cx="8713788" cy="5149850"/>
          </a:xfrm>
        </p:spPr>
        <p:txBody>
          <a:bodyPr/>
          <a:lstStyle/>
          <a:p>
            <a:pPr marL="0" indent="0" algn="ctr">
              <a:buNone/>
            </a:pPr>
            <a:r>
              <a:rPr lang="pt-BR" sz="2000" b="1" u="sng" dirty="0" smtClean="0"/>
              <a:t>Unidades Executoras da Coordenadoria de Desenvolvimento Econômico e Emprego</a:t>
            </a:r>
          </a:p>
          <a:p>
            <a:pPr marL="0" indent="0" algn="just">
              <a:buNone/>
            </a:pPr>
            <a:endParaRPr lang="pt-BR" sz="2000" dirty="0" smtClean="0"/>
          </a:p>
          <a:p>
            <a:pPr marL="0" indent="0" algn="just">
              <a:buFont typeface="Wingdings" pitchFamily="2" charset="2"/>
              <a:buChar char="Ø"/>
            </a:pPr>
            <a:r>
              <a:rPr lang="pt-BR" sz="2000" dirty="0" smtClean="0"/>
              <a:t> Para o exercício de 2021 foram alocados:</a:t>
            </a:r>
          </a:p>
          <a:p>
            <a:pPr marL="0" indent="0" algn="just">
              <a:buNone/>
            </a:pPr>
            <a:endParaRPr lang="pt-BR" sz="2000" dirty="0" smtClean="0"/>
          </a:p>
          <a:p>
            <a:pPr marL="0" indent="0" algn="just">
              <a:buFont typeface="Wingdings" pitchFamily="2" charset="2"/>
              <a:buChar char="ü"/>
            </a:pPr>
            <a:r>
              <a:rPr lang="pt-BR" sz="2000" dirty="0" smtClean="0"/>
              <a:t> 3 unidades executoras;</a:t>
            </a:r>
          </a:p>
          <a:p>
            <a:pPr marL="0" indent="0" algn="just">
              <a:buNone/>
            </a:pPr>
            <a:endParaRPr lang="pt-BR" sz="2000" dirty="0" smtClean="0"/>
          </a:p>
          <a:p>
            <a:pPr marL="0" indent="0" algn="just">
              <a:buFont typeface="Wingdings" pitchFamily="2" charset="2"/>
              <a:buChar char="ü"/>
            </a:pPr>
            <a:r>
              <a:rPr lang="pt-BR" sz="2000" dirty="0" smtClean="0"/>
              <a:t> 3 Programas;</a:t>
            </a:r>
          </a:p>
          <a:p>
            <a:pPr marL="0" indent="0" algn="just">
              <a:buNone/>
            </a:pPr>
            <a:endParaRPr lang="pt-BR" sz="2000" dirty="0" smtClean="0"/>
          </a:p>
          <a:p>
            <a:pPr marL="0" indent="0" algn="just">
              <a:buFont typeface="Wingdings" pitchFamily="2" charset="2"/>
              <a:buChar char="ü"/>
            </a:pPr>
            <a:r>
              <a:rPr lang="pt-BR" sz="2000" dirty="0" smtClean="0"/>
              <a:t> 3 ações;</a:t>
            </a:r>
          </a:p>
          <a:p>
            <a:pPr marL="0" indent="0" algn="just">
              <a:buNone/>
            </a:pPr>
            <a:endParaRPr lang="pt-BR" sz="2000" dirty="0" smtClean="0"/>
          </a:p>
          <a:p>
            <a:pPr marL="0" indent="0" algn="just">
              <a:buFont typeface="Wingdings" pitchFamily="2" charset="2"/>
              <a:buChar char="ü"/>
            </a:pPr>
            <a:r>
              <a:rPr lang="pt-BR" sz="2000" dirty="0" smtClean="0"/>
              <a:t> 10 dotações ou rubricas de despesas.</a:t>
            </a:r>
          </a:p>
          <a:p>
            <a:pPr marL="0" indent="0" algn="just">
              <a:buFont typeface="Wingdings" pitchFamily="2" charset="2"/>
              <a:buChar char="ü"/>
            </a:pPr>
            <a:endParaRPr lang="pt-BR" sz="2000" dirty="0" smtClean="0"/>
          </a:p>
          <a:p>
            <a:pPr marL="0" indent="0" algn="just">
              <a:buNone/>
            </a:pPr>
            <a:r>
              <a:rPr lang="pt-BR" sz="2000" dirty="0" smtClean="0"/>
              <a:t>	Segue seus detalhamentos:</a:t>
            </a:r>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None/>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ctr">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Font typeface="Arial" charset="0"/>
              <a:buChar char="•"/>
            </a:pPr>
            <a:endParaRPr lang="pt-BR" sz="2000" dirty="0" smtClean="0"/>
          </a:p>
          <a:p>
            <a:pPr marL="0" indent="0" algn="just">
              <a:buFont typeface="Arial" charset="0"/>
              <a:buChar char="•"/>
            </a:pPr>
            <a:endParaRPr lang="pt-BR" sz="2000" dirty="0"/>
          </a:p>
          <a:p>
            <a:pPr marL="0" indent="0">
              <a:buNone/>
            </a:pPr>
            <a:endParaRPr lang="pt-BR" sz="2000" dirty="0" smtClean="0"/>
          </a:p>
          <a:p>
            <a:endParaRPr lang="pt-BR" sz="2000" dirty="0"/>
          </a:p>
          <a:p>
            <a:pPr eaLnBrk="1" hangingPunct="1">
              <a:lnSpc>
                <a:spcPct val="90000"/>
              </a:lnSpc>
              <a:buFont typeface="Wingdings" pitchFamily="2" charset="2"/>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spTree>
    <p:extLst>
      <p:ext uri="{BB962C8B-B14F-4D97-AF65-F5344CB8AC3E}">
        <p14:creationId xmlns:p14="http://schemas.microsoft.com/office/powerpoint/2010/main" xmlns="" val="1694366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Arial" pitchFamily="34" charset="0"/>
                <a:cs typeface="Arial" pitchFamily="34" charset="0"/>
              </a:rPr>
              <a:t>Conteúdo da LOA</a:t>
            </a:r>
          </a:p>
        </p:txBody>
      </p:sp>
      <p:sp>
        <p:nvSpPr>
          <p:cNvPr id="7171" name="Rectangle 3"/>
          <p:cNvSpPr>
            <a:spLocks noGrp="1" noChangeArrowheads="1"/>
          </p:cNvSpPr>
          <p:nvPr>
            <p:ph type="body" idx="1"/>
          </p:nvPr>
        </p:nvSpPr>
        <p:spPr>
          <a:xfrm>
            <a:off x="250825" y="981075"/>
            <a:ext cx="8713788" cy="5149850"/>
          </a:xfrm>
        </p:spPr>
        <p:txBody>
          <a:bodyPr/>
          <a:lstStyle/>
          <a:p>
            <a:pPr marL="0" indent="0" algn="just">
              <a:buNone/>
            </a:pPr>
            <a:endParaRPr lang="pt-BR" sz="2000" dirty="0" smtClean="0"/>
          </a:p>
          <a:p>
            <a:pPr marL="0" indent="0" algn="just">
              <a:buFont typeface="Wingdings" pitchFamily="2" charset="2"/>
              <a:buChar char="ü"/>
            </a:pPr>
            <a:r>
              <a:rPr lang="pt-BR" sz="2000" dirty="0" smtClean="0"/>
              <a:t> Estima a receita e fixa a despesa;</a:t>
            </a:r>
          </a:p>
          <a:p>
            <a:pPr marL="0" indent="0" algn="just">
              <a:buNone/>
            </a:pPr>
            <a:endParaRPr lang="pt-BR" sz="2000" dirty="0" smtClean="0"/>
          </a:p>
          <a:p>
            <a:pPr marL="0" indent="0" algn="just">
              <a:buNone/>
            </a:pPr>
            <a:endParaRPr lang="pt-BR" sz="2000" dirty="0" smtClean="0"/>
          </a:p>
          <a:p>
            <a:pPr marL="0" indent="0" algn="just">
              <a:buFont typeface="Wingdings" pitchFamily="2" charset="2"/>
              <a:buChar char="ü"/>
            </a:pPr>
            <a:r>
              <a:rPr lang="pt-BR" sz="2000" dirty="0" smtClean="0"/>
              <a:t> Fixa o limite de créditos adicionais conforme previsto na Lei de Diretrizes Orçamentárias;</a:t>
            </a:r>
          </a:p>
          <a:p>
            <a:pPr marL="0" indent="0" algn="just">
              <a:buNone/>
            </a:pPr>
            <a:endParaRPr lang="pt-BR" sz="2000" dirty="0" smtClean="0"/>
          </a:p>
          <a:p>
            <a:pPr marL="0" indent="0" algn="just">
              <a:buNone/>
            </a:pPr>
            <a:endParaRPr lang="pt-BR" sz="2000" dirty="0" smtClean="0"/>
          </a:p>
          <a:p>
            <a:pPr marL="0" indent="0" algn="just">
              <a:buFont typeface="Wingdings" pitchFamily="2" charset="2"/>
              <a:buChar char="ü"/>
            </a:pPr>
            <a:r>
              <a:rPr lang="pt-BR" sz="2000" dirty="0" smtClean="0"/>
              <a:t> Contém Anexos e Adendos da receita e da despesa;</a:t>
            </a:r>
          </a:p>
          <a:p>
            <a:pPr marL="0" indent="0" algn="just">
              <a:buNone/>
            </a:pPr>
            <a:endParaRPr lang="pt-BR" sz="2000" dirty="0" smtClean="0"/>
          </a:p>
          <a:p>
            <a:pPr marL="0" indent="0" algn="just">
              <a:buNone/>
            </a:pPr>
            <a:endParaRPr lang="pt-BR" sz="2000" dirty="0" smtClean="0"/>
          </a:p>
          <a:p>
            <a:pPr marL="0" indent="0" algn="just">
              <a:buFont typeface="Wingdings" pitchFamily="2" charset="2"/>
              <a:buChar char="ü"/>
            </a:pPr>
            <a:r>
              <a:rPr lang="pt-BR" sz="2000" dirty="0" smtClean="0"/>
              <a:t> Contém Previsão das Aplicações com gastos em Ensino, Saúde, </a:t>
            </a:r>
            <a:r>
              <a:rPr lang="pt-BR" sz="2000" dirty="0" err="1" smtClean="0"/>
              <a:t>Fundeb</a:t>
            </a:r>
            <a:r>
              <a:rPr lang="pt-BR" sz="2000" dirty="0" smtClean="0"/>
              <a:t>, Social, de Pessoal.</a:t>
            </a:r>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ctr">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Font typeface="Arial" charset="0"/>
              <a:buChar char="•"/>
            </a:pPr>
            <a:endParaRPr lang="pt-BR" sz="2000" dirty="0" smtClean="0"/>
          </a:p>
          <a:p>
            <a:pPr marL="0" indent="0" algn="just">
              <a:buFont typeface="Arial" charset="0"/>
              <a:buChar char="•"/>
            </a:pPr>
            <a:endParaRPr lang="pt-BR" sz="2000" dirty="0"/>
          </a:p>
          <a:p>
            <a:pPr marL="0" indent="0">
              <a:buNone/>
            </a:pPr>
            <a:endParaRPr lang="pt-BR" sz="2000" dirty="0" smtClean="0"/>
          </a:p>
          <a:p>
            <a:endParaRPr lang="pt-BR" sz="2000" dirty="0"/>
          </a:p>
          <a:p>
            <a:pPr eaLnBrk="1" hangingPunct="1">
              <a:lnSpc>
                <a:spcPct val="90000"/>
              </a:lnSpc>
              <a:buFont typeface="Wingdings" pitchFamily="2" charset="2"/>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spTree>
    <p:extLst>
      <p:ext uri="{BB962C8B-B14F-4D97-AF65-F5344CB8AC3E}">
        <p14:creationId xmlns:p14="http://schemas.microsoft.com/office/powerpoint/2010/main" xmlns="" val="16943663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44034" name="Picture 2"/>
          <p:cNvPicPr>
            <a:picLocks noChangeAspect="1" noChangeArrowheads="1"/>
          </p:cNvPicPr>
          <p:nvPr/>
        </p:nvPicPr>
        <p:blipFill>
          <a:blip r:embed="rId3"/>
          <a:srcRect/>
          <a:stretch>
            <a:fillRect/>
          </a:stretch>
        </p:blipFill>
        <p:spPr bwMode="auto">
          <a:xfrm>
            <a:off x="64948" y="2214554"/>
            <a:ext cx="8936207" cy="2571767"/>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4098" name="Picture 2"/>
          <p:cNvPicPr>
            <a:picLocks noChangeAspect="1" noChangeArrowheads="1"/>
          </p:cNvPicPr>
          <p:nvPr/>
        </p:nvPicPr>
        <p:blipFill>
          <a:blip r:embed="rId3"/>
          <a:srcRect/>
          <a:stretch>
            <a:fillRect/>
          </a:stretch>
        </p:blipFill>
        <p:spPr bwMode="auto">
          <a:xfrm>
            <a:off x="214281" y="2500306"/>
            <a:ext cx="8786875" cy="1857388"/>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46082" name="Picture 2"/>
          <p:cNvPicPr>
            <a:picLocks noChangeAspect="1" noChangeArrowheads="1"/>
          </p:cNvPicPr>
          <p:nvPr/>
        </p:nvPicPr>
        <p:blipFill>
          <a:blip r:embed="rId3"/>
          <a:srcRect/>
          <a:stretch>
            <a:fillRect/>
          </a:stretch>
        </p:blipFill>
        <p:spPr bwMode="auto">
          <a:xfrm>
            <a:off x="214283" y="2500306"/>
            <a:ext cx="8786874" cy="1714512"/>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r" eaLnBrk="1" hangingPunct="1"/>
            <a:r>
              <a:rPr lang="pt-BR" sz="2800" dirty="0" smtClean="0">
                <a:latin typeface="Arial" pitchFamily="34" charset="0"/>
                <a:cs typeface="Arial" pitchFamily="34" charset="0"/>
              </a:rPr>
              <a:t>Apresentação das </a:t>
            </a:r>
            <a:r>
              <a:rPr lang="pt-BR" sz="2800" dirty="0" err="1" smtClean="0">
                <a:latin typeface="Arial" pitchFamily="34" charset="0"/>
                <a:cs typeface="Arial" pitchFamily="34" charset="0"/>
              </a:rPr>
              <a:t>Unid</a:t>
            </a:r>
            <a:r>
              <a:rPr lang="pt-BR" sz="2800" dirty="0" smtClean="0">
                <a:latin typeface="Arial" pitchFamily="34" charset="0"/>
                <a:cs typeface="Arial" pitchFamily="34" charset="0"/>
              </a:rPr>
              <a:t>. Executoras</a:t>
            </a:r>
          </a:p>
        </p:txBody>
      </p:sp>
      <p:sp>
        <p:nvSpPr>
          <p:cNvPr id="7171" name="Rectangle 3"/>
          <p:cNvSpPr>
            <a:spLocks noGrp="1" noChangeArrowheads="1"/>
          </p:cNvSpPr>
          <p:nvPr>
            <p:ph type="body" idx="1"/>
          </p:nvPr>
        </p:nvSpPr>
        <p:spPr>
          <a:xfrm>
            <a:off x="250825" y="981075"/>
            <a:ext cx="8713788" cy="5149850"/>
          </a:xfrm>
        </p:spPr>
        <p:txBody>
          <a:bodyPr/>
          <a:lstStyle/>
          <a:p>
            <a:pPr marL="0" indent="0" algn="ctr">
              <a:buNone/>
            </a:pPr>
            <a:endParaRPr lang="pt-BR" sz="2000" b="1" u="sng" dirty="0" smtClean="0"/>
          </a:p>
          <a:p>
            <a:pPr marL="0" indent="0" algn="ctr">
              <a:buNone/>
            </a:pPr>
            <a:r>
              <a:rPr lang="pt-BR" sz="2000" b="1" u="sng" dirty="0" smtClean="0"/>
              <a:t>Unidades Executoras da Coordenadoria de Assistência Social</a:t>
            </a:r>
          </a:p>
          <a:p>
            <a:pPr marL="0" indent="0" algn="just">
              <a:buNone/>
            </a:pPr>
            <a:endParaRPr lang="pt-BR" sz="2000" dirty="0" smtClean="0"/>
          </a:p>
          <a:p>
            <a:pPr marL="0" indent="0" algn="just">
              <a:buFont typeface="Wingdings" pitchFamily="2" charset="2"/>
              <a:buChar char="Ø"/>
            </a:pPr>
            <a:r>
              <a:rPr lang="pt-BR" sz="2000" dirty="0" smtClean="0"/>
              <a:t> Para o exercício de 2021 foram alocados:</a:t>
            </a:r>
          </a:p>
          <a:p>
            <a:pPr marL="0" indent="0" algn="just">
              <a:buNone/>
            </a:pPr>
            <a:endParaRPr lang="pt-BR" sz="2000" dirty="0" smtClean="0"/>
          </a:p>
          <a:p>
            <a:pPr marL="0" indent="0" algn="just">
              <a:buFont typeface="Wingdings" pitchFamily="2" charset="2"/>
              <a:buChar char="ü"/>
            </a:pPr>
            <a:r>
              <a:rPr lang="pt-BR" sz="2000" dirty="0" smtClean="0"/>
              <a:t> 3 unidades executoras;</a:t>
            </a:r>
          </a:p>
          <a:p>
            <a:pPr marL="0" indent="0" algn="just">
              <a:buNone/>
            </a:pPr>
            <a:endParaRPr lang="pt-BR" sz="2000" dirty="0" smtClean="0"/>
          </a:p>
          <a:p>
            <a:pPr marL="0" indent="0" algn="just">
              <a:buFont typeface="Wingdings" pitchFamily="2" charset="2"/>
              <a:buChar char="ü"/>
            </a:pPr>
            <a:r>
              <a:rPr lang="pt-BR" sz="2000" dirty="0" smtClean="0"/>
              <a:t> 3 Programas;</a:t>
            </a:r>
          </a:p>
          <a:p>
            <a:pPr marL="0" indent="0" algn="just">
              <a:buNone/>
            </a:pPr>
            <a:endParaRPr lang="pt-BR" sz="2000" dirty="0" smtClean="0"/>
          </a:p>
          <a:p>
            <a:pPr marL="0" indent="0" algn="just">
              <a:buFont typeface="Wingdings" pitchFamily="2" charset="2"/>
              <a:buChar char="ü"/>
            </a:pPr>
            <a:r>
              <a:rPr lang="pt-BR" sz="2000" dirty="0" smtClean="0"/>
              <a:t> 5 ações;</a:t>
            </a:r>
          </a:p>
          <a:p>
            <a:pPr marL="0" indent="0" algn="just">
              <a:buNone/>
            </a:pPr>
            <a:endParaRPr lang="pt-BR" sz="2000" dirty="0" smtClean="0"/>
          </a:p>
          <a:p>
            <a:pPr marL="0" indent="0" algn="just">
              <a:buFont typeface="Wingdings" pitchFamily="2" charset="2"/>
              <a:buChar char="ü"/>
            </a:pPr>
            <a:r>
              <a:rPr lang="pt-BR" sz="2000" dirty="0" smtClean="0"/>
              <a:t> 23 dotações ou rubricas de despesas.</a:t>
            </a:r>
          </a:p>
          <a:p>
            <a:pPr marL="0" indent="0" algn="just">
              <a:buFont typeface="Wingdings" pitchFamily="2" charset="2"/>
              <a:buChar char="ü"/>
            </a:pPr>
            <a:endParaRPr lang="pt-BR" sz="2000" dirty="0" smtClean="0"/>
          </a:p>
          <a:p>
            <a:pPr marL="0" indent="0" algn="just">
              <a:buNone/>
            </a:pPr>
            <a:r>
              <a:rPr lang="pt-BR" sz="2000" dirty="0" smtClean="0"/>
              <a:t>	Segue seus detalhamentos:</a:t>
            </a:r>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None/>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ctr">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Font typeface="Arial" charset="0"/>
              <a:buChar char="•"/>
            </a:pPr>
            <a:endParaRPr lang="pt-BR" sz="2000" dirty="0" smtClean="0"/>
          </a:p>
          <a:p>
            <a:pPr marL="0" indent="0" algn="just">
              <a:buFont typeface="Arial" charset="0"/>
              <a:buChar char="•"/>
            </a:pPr>
            <a:endParaRPr lang="pt-BR" sz="2000" dirty="0"/>
          </a:p>
          <a:p>
            <a:pPr marL="0" indent="0">
              <a:buNone/>
            </a:pPr>
            <a:endParaRPr lang="pt-BR" sz="2000" dirty="0" smtClean="0"/>
          </a:p>
          <a:p>
            <a:endParaRPr lang="pt-BR" sz="2000" dirty="0"/>
          </a:p>
          <a:p>
            <a:pPr eaLnBrk="1" hangingPunct="1">
              <a:lnSpc>
                <a:spcPct val="90000"/>
              </a:lnSpc>
              <a:buFont typeface="Wingdings" pitchFamily="2" charset="2"/>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spTree>
    <p:extLst>
      <p:ext uri="{BB962C8B-B14F-4D97-AF65-F5344CB8AC3E}">
        <p14:creationId xmlns:p14="http://schemas.microsoft.com/office/powerpoint/2010/main" xmlns="" val="16943663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47106" name="Picture 2"/>
          <p:cNvPicPr>
            <a:picLocks noChangeAspect="1" noChangeArrowheads="1"/>
          </p:cNvPicPr>
          <p:nvPr/>
        </p:nvPicPr>
        <p:blipFill>
          <a:blip r:embed="rId3"/>
          <a:srcRect/>
          <a:stretch>
            <a:fillRect/>
          </a:stretch>
        </p:blipFill>
        <p:spPr bwMode="auto">
          <a:xfrm>
            <a:off x="142844" y="1714488"/>
            <a:ext cx="8909354" cy="3786214"/>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48130" name="Picture 2"/>
          <p:cNvPicPr>
            <a:picLocks noChangeAspect="1" noChangeArrowheads="1"/>
          </p:cNvPicPr>
          <p:nvPr/>
        </p:nvPicPr>
        <p:blipFill>
          <a:blip r:embed="rId3"/>
          <a:srcRect/>
          <a:stretch>
            <a:fillRect/>
          </a:stretch>
        </p:blipFill>
        <p:spPr bwMode="auto">
          <a:xfrm>
            <a:off x="214281" y="2285992"/>
            <a:ext cx="8715437" cy="2428891"/>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49154" name="Picture 2"/>
          <p:cNvPicPr>
            <a:picLocks noChangeAspect="1" noChangeArrowheads="1"/>
          </p:cNvPicPr>
          <p:nvPr/>
        </p:nvPicPr>
        <p:blipFill>
          <a:blip r:embed="rId3"/>
          <a:srcRect/>
          <a:stretch>
            <a:fillRect/>
          </a:stretch>
        </p:blipFill>
        <p:spPr bwMode="auto">
          <a:xfrm>
            <a:off x="142843" y="1928802"/>
            <a:ext cx="8786875" cy="3214710"/>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3074" name="Picture 2"/>
          <p:cNvPicPr>
            <a:picLocks noChangeAspect="1" noChangeArrowheads="1"/>
          </p:cNvPicPr>
          <p:nvPr/>
        </p:nvPicPr>
        <p:blipFill>
          <a:blip r:embed="rId3"/>
          <a:srcRect/>
          <a:stretch>
            <a:fillRect/>
          </a:stretch>
        </p:blipFill>
        <p:spPr bwMode="auto">
          <a:xfrm>
            <a:off x="142843" y="2571744"/>
            <a:ext cx="8786875" cy="1857388"/>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r" eaLnBrk="1" hangingPunct="1"/>
            <a:r>
              <a:rPr lang="pt-BR" sz="2800" dirty="0" smtClean="0">
                <a:latin typeface="Arial" pitchFamily="34" charset="0"/>
                <a:cs typeface="Arial" pitchFamily="34" charset="0"/>
              </a:rPr>
              <a:t>Apresentação das </a:t>
            </a:r>
            <a:r>
              <a:rPr lang="pt-BR" sz="2800" dirty="0" err="1" smtClean="0">
                <a:latin typeface="Arial" pitchFamily="34" charset="0"/>
                <a:cs typeface="Arial" pitchFamily="34" charset="0"/>
              </a:rPr>
              <a:t>Unid</a:t>
            </a:r>
            <a:r>
              <a:rPr lang="pt-BR" sz="2800" dirty="0" smtClean="0">
                <a:latin typeface="Arial" pitchFamily="34" charset="0"/>
                <a:cs typeface="Arial" pitchFamily="34" charset="0"/>
              </a:rPr>
              <a:t>. Executoras</a:t>
            </a:r>
          </a:p>
        </p:txBody>
      </p:sp>
      <p:sp>
        <p:nvSpPr>
          <p:cNvPr id="7171" name="Rectangle 3"/>
          <p:cNvSpPr>
            <a:spLocks noGrp="1" noChangeArrowheads="1"/>
          </p:cNvSpPr>
          <p:nvPr>
            <p:ph type="body" idx="1"/>
          </p:nvPr>
        </p:nvSpPr>
        <p:spPr>
          <a:xfrm>
            <a:off x="250825" y="981075"/>
            <a:ext cx="8713788" cy="5149850"/>
          </a:xfrm>
        </p:spPr>
        <p:txBody>
          <a:bodyPr/>
          <a:lstStyle/>
          <a:p>
            <a:pPr marL="0" indent="0" algn="ctr">
              <a:buNone/>
            </a:pPr>
            <a:endParaRPr lang="pt-BR" sz="2000" b="1" u="sng" dirty="0" smtClean="0"/>
          </a:p>
          <a:p>
            <a:pPr marL="0" indent="0" algn="ctr">
              <a:buNone/>
            </a:pPr>
            <a:r>
              <a:rPr lang="pt-BR" sz="2000" b="1" u="sng" dirty="0" smtClean="0"/>
              <a:t>Unidades Executoras da Coordenadoria de Serviços </a:t>
            </a:r>
            <a:r>
              <a:rPr lang="pt-BR" sz="2000" b="1" u="sng" dirty="0" err="1" smtClean="0"/>
              <a:t>Municpais</a:t>
            </a:r>
            <a:endParaRPr lang="pt-BR" sz="2000" b="1" u="sng" dirty="0" smtClean="0"/>
          </a:p>
          <a:p>
            <a:pPr marL="0" indent="0" algn="just">
              <a:buNone/>
            </a:pPr>
            <a:endParaRPr lang="pt-BR" sz="2000" dirty="0" smtClean="0"/>
          </a:p>
          <a:p>
            <a:pPr marL="0" indent="0" algn="just">
              <a:buFont typeface="Wingdings" pitchFamily="2" charset="2"/>
              <a:buChar char="Ø"/>
            </a:pPr>
            <a:r>
              <a:rPr lang="pt-BR" sz="2000" dirty="0" smtClean="0"/>
              <a:t> Para o exercício de 2021 foram alocados:</a:t>
            </a:r>
          </a:p>
          <a:p>
            <a:pPr marL="0" indent="0" algn="just">
              <a:buNone/>
            </a:pPr>
            <a:endParaRPr lang="pt-BR" sz="2000" dirty="0" smtClean="0"/>
          </a:p>
          <a:p>
            <a:pPr marL="0" indent="0" algn="just">
              <a:buFont typeface="Wingdings" pitchFamily="2" charset="2"/>
              <a:buChar char="ü"/>
            </a:pPr>
            <a:r>
              <a:rPr lang="pt-BR" sz="2000" dirty="0" smtClean="0"/>
              <a:t> 11 unidades executoras;</a:t>
            </a:r>
          </a:p>
          <a:p>
            <a:pPr marL="0" indent="0" algn="just">
              <a:buNone/>
            </a:pPr>
            <a:endParaRPr lang="pt-BR" sz="2000" dirty="0" smtClean="0"/>
          </a:p>
          <a:p>
            <a:pPr marL="0" indent="0" algn="just">
              <a:buFont typeface="Wingdings" pitchFamily="2" charset="2"/>
              <a:buChar char="ü"/>
            </a:pPr>
            <a:r>
              <a:rPr lang="pt-BR" sz="2000" dirty="0" smtClean="0"/>
              <a:t> 11 Programas;</a:t>
            </a:r>
          </a:p>
          <a:p>
            <a:pPr marL="0" indent="0" algn="just">
              <a:buNone/>
            </a:pPr>
            <a:endParaRPr lang="pt-BR" sz="2000" dirty="0" smtClean="0"/>
          </a:p>
          <a:p>
            <a:pPr marL="0" indent="0" algn="just">
              <a:buFont typeface="Wingdings" pitchFamily="2" charset="2"/>
              <a:buChar char="ü"/>
            </a:pPr>
            <a:r>
              <a:rPr lang="pt-BR" sz="2000" dirty="0" smtClean="0"/>
              <a:t> 13 ações;</a:t>
            </a:r>
          </a:p>
          <a:p>
            <a:pPr marL="0" indent="0" algn="just">
              <a:buNone/>
            </a:pPr>
            <a:endParaRPr lang="pt-BR" sz="2000" dirty="0" smtClean="0"/>
          </a:p>
          <a:p>
            <a:pPr marL="0" indent="0" algn="just">
              <a:buFont typeface="Wingdings" pitchFamily="2" charset="2"/>
              <a:buChar char="ü"/>
            </a:pPr>
            <a:r>
              <a:rPr lang="pt-BR" sz="2000" dirty="0" smtClean="0"/>
              <a:t> 42 dotações ou rubricas de despesas.</a:t>
            </a:r>
          </a:p>
          <a:p>
            <a:pPr marL="0" indent="0" algn="just">
              <a:buFont typeface="Wingdings" pitchFamily="2" charset="2"/>
              <a:buChar char="ü"/>
            </a:pPr>
            <a:endParaRPr lang="pt-BR" sz="2000" dirty="0" smtClean="0"/>
          </a:p>
          <a:p>
            <a:pPr marL="0" indent="0" algn="just">
              <a:buNone/>
            </a:pPr>
            <a:r>
              <a:rPr lang="pt-BR" sz="2000" dirty="0" smtClean="0"/>
              <a:t>	Segue seus detalhamentos:</a:t>
            </a:r>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None/>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ctr">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Font typeface="Arial" charset="0"/>
              <a:buChar char="•"/>
            </a:pPr>
            <a:endParaRPr lang="pt-BR" sz="2000" dirty="0" smtClean="0"/>
          </a:p>
          <a:p>
            <a:pPr marL="0" indent="0" algn="just">
              <a:buFont typeface="Arial" charset="0"/>
              <a:buChar char="•"/>
            </a:pPr>
            <a:endParaRPr lang="pt-BR" sz="2000" dirty="0"/>
          </a:p>
          <a:p>
            <a:pPr marL="0" indent="0">
              <a:buNone/>
            </a:pPr>
            <a:endParaRPr lang="pt-BR" sz="2000" dirty="0" smtClean="0"/>
          </a:p>
          <a:p>
            <a:endParaRPr lang="pt-BR" sz="2000" dirty="0"/>
          </a:p>
          <a:p>
            <a:pPr eaLnBrk="1" hangingPunct="1">
              <a:lnSpc>
                <a:spcPct val="90000"/>
              </a:lnSpc>
              <a:buFont typeface="Wingdings" pitchFamily="2" charset="2"/>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spTree>
    <p:extLst>
      <p:ext uri="{BB962C8B-B14F-4D97-AF65-F5344CB8AC3E}">
        <p14:creationId xmlns:p14="http://schemas.microsoft.com/office/powerpoint/2010/main" xmlns="" val="16943663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51202" name="Picture 2"/>
          <p:cNvPicPr>
            <a:picLocks noChangeAspect="1" noChangeArrowheads="1"/>
          </p:cNvPicPr>
          <p:nvPr/>
        </p:nvPicPr>
        <p:blipFill>
          <a:blip r:embed="rId3"/>
          <a:srcRect/>
          <a:stretch>
            <a:fillRect/>
          </a:stretch>
        </p:blipFill>
        <p:spPr bwMode="auto">
          <a:xfrm>
            <a:off x="214282" y="2285992"/>
            <a:ext cx="8715436" cy="2357454"/>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Arial" pitchFamily="34" charset="0"/>
                <a:cs typeface="Arial" pitchFamily="34" charset="0"/>
              </a:rPr>
              <a:t>Evolução das Receitas</a:t>
            </a:r>
          </a:p>
        </p:txBody>
      </p:sp>
      <p:sp>
        <p:nvSpPr>
          <p:cNvPr id="7171" name="Rectangle 3"/>
          <p:cNvSpPr>
            <a:spLocks noGrp="1" noChangeArrowheads="1"/>
          </p:cNvSpPr>
          <p:nvPr>
            <p:ph type="body" idx="1"/>
          </p:nvPr>
        </p:nvSpPr>
        <p:spPr>
          <a:xfrm>
            <a:off x="250825" y="981075"/>
            <a:ext cx="8713788" cy="5149850"/>
          </a:xfrm>
        </p:spPr>
        <p:txBody>
          <a:bodyPr/>
          <a:lstStyle/>
          <a:p>
            <a:pPr marL="0" indent="0" algn="just">
              <a:buNone/>
            </a:pPr>
            <a:endParaRPr lang="pt-BR" sz="2000" dirty="0" smtClean="0"/>
          </a:p>
          <a:p>
            <a:pPr marL="0" indent="0" algn="just">
              <a:buNone/>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ctr">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Font typeface="Arial" charset="0"/>
              <a:buChar char="•"/>
            </a:pPr>
            <a:endParaRPr lang="pt-BR" sz="2000" dirty="0" smtClean="0"/>
          </a:p>
          <a:p>
            <a:pPr marL="0" indent="0" algn="just">
              <a:buFont typeface="Arial" charset="0"/>
              <a:buChar char="•"/>
            </a:pPr>
            <a:endParaRPr lang="pt-BR" sz="2000" dirty="0"/>
          </a:p>
          <a:p>
            <a:pPr marL="0" indent="0">
              <a:buNone/>
            </a:pPr>
            <a:endParaRPr lang="pt-BR" sz="2000" dirty="0" smtClean="0"/>
          </a:p>
          <a:p>
            <a:endParaRPr lang="pt-BR" sz="2000" dirty="0"/>
          </a:p>
          <a:p>
            <a:pPr eaLnBrk="1" hangingPunct="1">
              <a:lnSpc>
                <a:spcPct val="90000"/>
              </a:lnSpc>
              <a:buFont typeface="Wingdings" pitchFamily="2" charset="2"/>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graphicFrame>
        <p:nvGraphicFramePr>
          <p:cNvPr id="6" name="Tabela 5"/>
          <p:cNvGraphicFramePr>
            <a:graphicFrameLocks noGrp="1"/>
          </p:cNvGraphicFramePr>
          <p:nvPr/>
        </p:nvGraphicFramePr>
        <p:xfrm>
          <a:off x="357160" y="1000110"/>
          <a:ext cx="8429683" cy="5143532"/>
        </p:xfrm>
        <a:graphic>
          <a:graphicData uri="http://schemas.openxmlformats.org/drawingml/2006/table">
            <a:tbl>
              <a:tblPr firstRow="1" bandRow="1">
                <a:tableStyleId>{073A0DAA-6AF3-43AB-8588-CEC1D06C72B9}</a:tableStyleId>
              </a:tblPr>
              <a:tblGrid>
                <a:gridCol w="1585782"/>
                <a:gridCol w="1414612"/>
                <a:gridCol w="1357322"/>
                <a:gridCol w="1357322"/>
                <a:gridCol w="1357322"/>
                <a:gridCol w="1357323"/>
              </a:tblGrid>
              <a:tr h="798624">
                <a:tc rowSpan="2">
                  <a:txBody>
                    <a:bodyPr/>
                    <a:lstStyle/>
                    <a:p>
                      <a:pPr algn="ctr"/>
                      <a:r>
                        <a:rPr lang="pt-BR" sz="1800" dirty="0" smtClean="0">
                          <a:solidFill>
                            <a:schemeClr val="bg1"/>
                          </a:solidFill>
                        </a:rPr>
                        <a:t>Descrição</a:t>
                      </a:r>
                      <a:endParaRPr lang="pt-BR" sz="1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gridSpan="3">
                  <a:txBody>
                    <a:bodyPr/>
                    <a:lstStyle/>
                    <a:p>
                      <a:pPr algn="ctr"/>
                      <a:r>
                        <a:rPr lang="pt-BR" sz="1800" dirty="0" smtClean="0">
                          <a:solidFill>
                            <a:schemeClr val="bg1"/>
                          </a:solidFill>
                        </a:rPr>
                        <a:t>Arrecadada nos Três</a:t>
                      </a:r>
                      <a:r>
                        <a:rPr lang="pt-BR" sz="1800" baseline="0" dirty="0" smtClean="0">
                          <a:solidFill>
                            <a:schemeClr val="bg1"/>
                          </a:solidFill>
                        </a:rPr>
                        <a:t> Exercícios Anteriores</a:t>
                      </a:r>
                      <a:endParaRPr lang="pt-BR" sz="1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algn="ctr"/>
                      <a:endParaRPr lang="pt-BR" sz="1800" dirty="0">
                        <a:solidFill>
                          <a:schemeClr val="bg1"/>
                        </a:solidFill>
                      </a:endParaRPr>
                    </a:p>
                  </a:txBody>
                  <a:tcPr anchor="ctr"/>
                </a:tc>
                <a:tc hMerge="1">
                  <a:txBody>
                    <a:bodyPr/>
                    <a:lstStyle/>
                    <a:p>
                      <a:pPr algn="ctr"/>
                      <a:endParaRPr lang="pt-BR" sz="1800" dirty="0">
                        <a:solidFill>
                          <a:schemeClr val="bg1"/>
                        </a:solidFill>
                      </a:endParaRPr>
                    </a:p>
                  </a:txBody>
                  <a:tcPr anchor="ctr"/>
                </a:tc>
                <a:tc>
                  <a:txBody>
                    <a:bodyPr/>
                    <a:lstStyle/>
                    <a:p>
                      <a:pPr algn="ctr"/>
                      <a:r>
                        <a:rPr lang="pt-BR" sz="1800" dirty="0" smtClean="0">
                          <a:solidFill>
                            <a:schemeClr val="bg1"/>
                          </a:solidFill>
                        </a:rPr>
                        <a:t>Previsto em</a:t>
                      </a:r>
                      <a:endParaRPr lang="pt-BR" sz="1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pt-BR" sz="1800" dirty="0" smtClean="0">
                          <a:solidFill>
                            <a:schemeClr val="bg1"/>
                          </a:solidFill>
                        </a:rPr>
                        <a:t>Previsto em</a:t>
                      </a:r>
                      <a:endParaRPr lang="pt-BR" sz="1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r>
              <a:tr h="534796">
                <a:tc vMerge="1">
                  <a:txBody>
                    <a:bodyPr/>
                    <a:lstStyle/>
                    <a:p>
                      <a:pPr algn="ctr"/>
                      <a:endParaRPr lang="pt-BR" sz="1800" dirty="0">
                        <a:solidFill>
                          <a:schemeClr val="bg1"/>
                        </a:solidFill>
                      </a:endParaRPr>
                    </a:p>
                  </a:txBody>
                  <a:tcPr anchor="ctr">
                    <a:solidFill>
                      <a:schemeClr val="tx1"/>
                    </a:solidFill>
                  </a:tcPr>
                </a:tc>
                <a:tc>
                  <a:txBody>
                    <a:bodyPr/>
                    <a:lstStyle/>
                    <a:p>
                      <a:pPr algn="ctr"/>
                      <a:r>
                        <a:rPr lang="pt-BR" sz="1800" dirty="0" smtClean="0">
                          <a:solidFill>
                            <a:schemeClr val="bg1"/>
                          </a:solidFill>
                        </a:rPr>
                        <a:t>2017</a:t>
                      </a:r>
                      <a:endParaRPr lang="pt-BR" sz="1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pt-BR" sz="1800" dirty="0" smtClean="0">
                          <a:solidFill>
                            <a:schemeClr val="bg1"/>
                          </a:solidFill>
                        </a:rPr>
                        <a:t>2018</a:t>
                      </a:r>
                      <a:endParaRPr lang="pt-BR" sz="1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pt-BR" sz="1800" dirty="0" smtClean="0">
                          <a:solidFill>
                            <a:schemeClr val="bg1"/>
                          </a:solidFill>
                        </a:rPr>
                        <a:t>2019</a:t>
                      </a:r>
                      <a:endParaRPr lang="pt-BR" sz="1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pt-BR" sz="1800" dirty="0" smtClean="0">
                          <a:solidFill>
                            <a:schemeClr val="bg1"/>
                          </a:solidFill>
                        </a:rPr>
                        <a:t>2020</a:t>
                      </a:r>
                      <a:endParaRPr lang="pt-BR" sz="1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pt-BR" sz="1800" dirty="0" smtClean="0">
                          <a:solidFill>
                            <a:schemeClr val="bg1"/>
                          </a:solidFill>
                        </a:rPr>
                        <a:t>2021</a:t>
                      </a:r>
                      <a:endParaRPr lang="pt-BR" sz="1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r>
              <a:tr h="912714">
                <a:tc>
                  <a:txBody>
                    <a:bodyPr/>
                    <a:lstStyle/>
                    <a:p>
                      <a:pPr algn="l"/>
                      <a:r>
                        <a:rPr lang="pt-BR" sz="1400" dirty="0" smtClean="0"/>
                        <a:t>Impostos, Taxas e</a:t>
                      </a:r>
                      <a:r>
                        <a:rPr lang="pt-BR" sz="1400" baseline="0" dirty="0" smtClean="0"/>
                        <a:t> Contribuições de melhoria</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8.937.261,52</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10.835.906,57</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12.195.017,30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13.597.000,00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14.283.000,00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4796">
                <a:tc>
                  <a:txBody>
                    <a:bodyPr/>
                    <a:lstStyle/>
                    <a:p>
                      <a:pPr algn="l"/>
                      <a:r>
                        <a:rPr lang="pt-BR" sz="1400" dirty="0" smtClean="0"/>
                        <a:t>Contribuições</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2.685.940,02</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2.605.986,38</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2.812.487,94</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2.742.000,00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3.073.000,00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4796">
                <a:tc>
                  <a:txBody>
                    <a:bodyPr/>
                    <a:lstStyle/>
                    <a:p>
                      <a:pPr algn="l"/>
                      <a:r>
                        <a:rPr lang="pt-BR" sz="1400" dirty="0" smtClean="0"/>
                        <a:t>Patrimonial</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6.848.370,02</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4.758.102,15</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5.482.542,07</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5.734.000,00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6.251.000,00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4796">
                <a:tc>
                  <a:txBody>
                    <a:bodyPr/>
                    <a:lstStyle/>
                    <a:p>
                      <a:pPr algn="l"/>
                      <a:r>
                        <a:rPr lang="pt-BR" sz="1400" dirty="0" smtClean="0"/>
                        <a:t>Serviços</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5.066.609,09</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5.358.162,24</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5.742.370,92</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5.968.000,00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6.178.000,00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46505">
                <a:tc>
                  <a:txBody>
                    <a:bodyPr/>
                    <a:lstStyle/>
                    <a:p>
                      <a:pPr algn="l"/>
                      <a:r>
                        <a:rPr lang="pt-BR" sz="1400" dirty="0" smtClean="0"/>
                        <a:t>Transferências Correntes</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46.998.231,55</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50.144.346,64</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53.647.099,58</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54.818.000,00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57.696.000,00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46505">
                <a:tc>
                  <a:txBody>
                    <a:bodyPr/>
                    <a:lstStyle/>
                    <a:p>
                      <a:pPr algn="l"/>
                      <a:r>
                        <a:rPr lang="pt-BR" sz="1400" dirty="0" smtClean="0"/>
                        <a:t>Outras Receitas Correntes</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1.577.458,76</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889.108,03</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886.004,57</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471.000,00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429.000,00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xmlns="" val="16943663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52226" name="Picture 2"/>
          <p:cNvPicPr>
            <a:picLocks noChangeAspect="1" noChangeArrowheads="1"/>
          </p:cNvPicPr>
          <p:nvPr/>
        </p:nvPicPr>
        <p:blipFill>
          <a:blip r:embed="rId3"/>
          <a:srcRect/>
          <a:stretch>
            <a:fillRect/>
          </a:stretch>
        </p:blipFill>
        <p:spPr bwMode="auto">
          <a:xfrm>
            <a:off x="214282" y="2285992"/>
            <a:ext cx="8786875" cy="2214578"/>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53250" name="Picture 2"/>
          <p:cNvPicPr>
            <a:picLocks noChangeAspect="1" noChangeArrowheads="1"/>
          </p:cNvPicPr>
          <p:nvPr/>
        </p:nvPicPr>
        <p:blipFill>
          <a:blip r:embed="rId3"/>
          <a:srcRect/>
          <a:stretch>
            <a:fillRect/>
          </a:stretch>
        </p:blipFill>
        <p:spPr bwMode="auto">
          <a:xfrm>
            <a:off x="214282" y="2571744"/>
            <a:ext cx="8715437" cy="1500198"/>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54274" name="Picture 2"/>
          <p:cNvPicPr>
            <a:picLocks noChangeAspect="1" noChangeArrowheads="1"/>
          </p:cNvPicPr>
          <p:nvPr/>
        </p:nvPicPr>
        <p:blipFill>
          <a:blip r:embed="rId3"/>
          <a:srcRect/>
          <a:stretch>
            <a:fillRect/>
          </a:stretch>
        </p:blipFill>
        <p:spPr bwMode="auto">
          <a:xfrm>
            <a:off x="214282" y="2428868"/>
            <a:ext cx="8715436" cy="2071702"/>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55298" name="Picture 2"/>
          <p:cNvPicPr>
            <a:picLocks noChangeAspect="1" noChangeArrowheads="1"/>
          </p:cNvPicPr>
          <p:nvPr/>
        </p:nvPicPr>
        <p:blipFill>
          <a:blip r:embed="rId3"/>
          <a:srcRect/>
          <a:stretch>
            <a:fillRect/>
          </a:stretch>
        </p:blipFill>
        <p:spPr bwMode="auto">
          <a:xfrm>
            <a:off x="214282" y="2786058"/>
            <a:ext cx="8786874" cy="1357322"/>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2050" name="Picture 2"/>
          <p:cNvPicPr>
            <a:picLocks noChangeAspect="1" noChangeArrowheads="1"/>
          </p:cNvPicPr>
          <p:nvPr/>
        </p:nvPicPr>
        <p:blipFill>
          <a:blip r:embed="rId3"/>
          <a:srcRect/>
          <a:stretch>
            <a:fillRect/>
          </a:stretch>
        </p:blipFill>
        <p:spPr bwMode="auto">
          <a:xfrm>
            <a:off x="214282" y="2500306"/>
            <a:ext cx="8786874" cy="2071702"/>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57346" name="Picture 2"/>
          <p:cNvPicPr>
            <a:picLocks noChangeAspect="1" noChangeArrowheads="1"/>
          </p:cNvPicPr>
          <p:nvPr/>
        </p:nvPicPr>
        <p:blipFill>
          <a:blip r:embed="rId3"/>
          <a:srcRect/>
          <a:stretch>
            <a:fillRect/>
          </a:stretch>
        </p:blipFill>
        <p:spPr bwMode="auto">
          <a:xfrm>
            <a:off x="214282" y="2428868"/>
            <a:ext cx="8786874" cy="2000264"/>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58370" name="Picture 2"/>
          <p:cNvPicPr>
            <a:picLocks noChangeAspect="1" noChangeArrowheads="1"/>
          </p:cNvPicPr>
          <p:nvPr/>
        </p:nvPicPr>
        <p:blipFill>
          <a:blip r:embed="rId3"/>
          <a:srcRect/>
          <a:stretch>
            <a:fillRect/>
          </a:stretch>
        </p:blipFill>
        <p:spPr bwMode="auto">
          <a:xfrm>
            <a:off x="214282" y="2500306"/>
            <a:ext cx="8715436" cy="2000264"/>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59394" name="Picture 2"/>
          <p:cNvPicPr>
            <a:picLocks noChangeAspect="1" noChangeArrowheads="1"/>
          </p:cNvPicPr>
          <p:nvPr/>
        </p:nvPicPr>
        <p:blipFill>
          <a:blip r:embed="rId3"/>
          <a:srcRect/>
          <a:stretch>
            <a:fillRect/>
          </a:stretch>
        </p:blipFill>
        <p:spPr bwMode="auto">
          <a:xfrm>
            <a:off x="214281" y="2428868"/>
            <a:ext cx="8786875" cy="2000264"/>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60418" name="Picture 2"/>
          <p:cNvPicPr>
            <a:picLocks noChangeAspect="1" noChangeArrowheads="1"/>
          </p:cNvPicPr>
          <p:nvPr/>
        </p:nvPicPr>
        <p:blipFill>
          <a:blip r:embed="rId3"/>
          <a:srcRect/>
          <a:stretch>
            <a:fillRect/>
          </a:stretch>
        </p:blipFill>
        <p:spPr bwMode="auto">
          <a:xfrm>
            <a:off x="214281" y="2571744"/>
            <a:ext cx="8786875" cy="1857388"/>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61442" name="Picture 2"/>
          <p:cNvPicPr>
            <a:picLocks noChangeAspect="1" noChangeArrowheads="1"/>
          </p:cNvPicPr>
          <p:nvPr/>
        </p:nvPicPr>
        <p:blipFill>
          <a:blip r:embed="rId3"/>
          <a:srcRect/>
          <a:stretch>
            <a:fillRect/>
          </a:stretch>
        </p:blipFill>
        <p:spPr bwMode="auto">
          <a:xfrm>
            <a:off x="142844" y="2571744"/>
            <a:ext cx="8786875" cy="1857388"/>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Arial" pitchFamily="34" charset="0"/>
                <a:cs typeface="Arial" pitchFamily="34" charset="0"/>
              </a:rPr>
              <a:t>Evolução das Receitas</a:t>
            </a:r>
          </a:p>
        </p:txBody>
      </p:sp>
      <p:sp>
        <p:nvSpPr>
          <p:cNvPr id="7171" name="Rectangle 3"/>
          <p:cNvSpPr>
            <a:spLocks noGrp="1" noChangeArrowheads="1"/>
          </p:cNvSpPr>
          <p:nvPr>
            <p:ph type="body" idx="1"/>
          </p:nvPr>
        </p:nvSpPr>
        <p:spPr>
          <a:xfrm>
            <a:off x="250825" y="981075"/>
            <a:ext cx="8713788" cy="5149850"/>
          </a:xfrm>
        </p:spPr>
        <p:txBody>
          <a:bodyPr/>
          <a:lstStyle/>
          <a:p>
            <a:pPr marL="0" indent="0" algn="just">
              <a:buNone/>
            </a:pPr>
            <a:endParaRPr lang="pt-BR" sz="2000" dirty="0" smtClean="0"/>
          </a:p>
          <a:p>
            <a:pPr marL="0" indent="0" algn="just">
              <a:buNone/>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ctr">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Font typeface="Arial" charset="0"/>
              <a:buChar char="•"/>
            </a:pPr>
            <a:endParaRPr lang="pt-BR" sz="2000" dirty="0" smtClean="0"/>
          </a:p>
          <a:p>
            <a:pPr marL="0" indent="0" algn="just">
              <a:buFont typeface="Arial" charset="0"/>
              <a:buChar char="•"/>
            </a:pPr>
            <a:endParaRPr lang="pt-BR" sz="2000" dirty="0"/>
          </a:p>
          <a:p>
            <a:pPr marL="0" indent="0">
              <a:buNone/>
            </a:pPr>
            <a:endParaRPr lang="pt-BR" sz="2000" dirty="0" smtClean="0"/>
          </a:p>
          <a:p>
            <a:endParaRPr lang="pt-BR" sz="2000" dirty="0"/>
          </a:p>
          <a:p>
            <a:pPr eaLnBrk="1" hangingPunct="1">
              <a:lnSpc>
                <a:spcPct val="90000"/>
              </a:lnSpc>
              <a:buFont typeface="Wingdings" pitchFamily="2" charset="2"/>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graphicFrame>
        <p:nvGraphicFramePr>
          <p:cNvPr id="6" name="Tabela 5"/>
          <p:cNvGraphicFramePr>
            <a:graphicFrameLocks noGrp="1"/>
          </p:cNvGraphicFramePr>
          <p:nvPr/>
        </p:nvGraphicFramePr>
        <p:xfrm>
          <a:off x="357158" y="1000106"/>
          <a:ext cx="8429683" cy="5143539"/>
        </p:xfrm>
        <a:graphic>
          <a:graphicData uri="http://schemas.openxmlformats.org/drawingml/2006/table">
            <a:tbl>
              <a:tblPr firstRow="1" bandRow="1">
                <a:tableStyleId>{073A0DAA-6AF3-43AB-8588-CEC1D06C72B9}</a:tableStyleId>
              </a:tblPr>
              <a:tblGrid>
                <a:gridCol w="1585782"/>
                <a:gridCol w="1414612"/>
                <a:gridCol w="1357322"/>
                <a:gridCol w="1357322"/>
                <a:gridCol w="1357322"/>
                <a:gridCol w="1357323"/>
              </a:tblGrid>
              <a:tr h="683093">
                <a:tc rowSpan="2">
                  <a:txBody>
                    <a:bodyPr/>
                    <a:lstStyle/>
                    <a:p>
                      <a:pPr algn="ctr"/>
                      <a:r>
                        <a:rPr lang="pt-BR" sz="1800" dirty="0" smtClean="0">
                          <a:solidFill>
                            <a:schemeClr val="bg1"/>
                          </a:solidFill>
                        </a:rPr>
                        <a:t>Descrição</a:t>
                      </a:r>
                      <a:endParaRPr lang="pt-BR" sz="1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gridSpan="3">
                  <a:txBody>
                    <a:bodyPr/>
                    <a:lstStyle/>
                    <a:p>
                      <a:pPr algn="ctr"/>
                      <a:r>
                        <a:rPr lang="pt-BR" sz="1800" dirty="0" smtClean="0">
                          <a:solidFill>
                            <a:schemeClr val="bg1"/>
                          </a:solidFill>
                        </a:rPr>
                        <a:t>Arrecadada nos Três</a:t>
                      </a:r>
                      <a:r>
                        <a:rPr lang="pt-BR" sz="1800" baseline="0" dirty="0" smtClean="0">
                          <a:solidFill>
                            <a:schemeClr val="bg1"/>
                          </a:solidFill>
                        </a:rPr>
                        <a:t> Exercícios Anteriores</a:t>
                      </a:r>
                      <a:endParaRPr lang="pt-BR" sz="1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algn="ctr"/>
                      <a:endParaRPr lang="pt-BR" sz="1800" dirty="0">
                        <a:solidFill>
                          <a:schemeClr val="bg1"/>
                        </a:solidFill>
                      </a:endParaRPr>
                    </a:p>
                  </a:txBody>
                  <a:tcPr anchor="ctr"/>
                </a:tc>
                <a:tc hMerge="1">
                  <a:txBody>
                    <a:bodyPr/>
                    <a:lstStyle/>
                    <a:p>
                      <a:pPr algn="ctr"/>
                      <a:endParaRPr lang="pt-BR" sz="1800" dirty="0">
                        <a:solidFill>
                          <a:schemeClr val="bg1"/>
                        </a:solidFill>
                      </a:endParaRPr>
                    </a:p>
                  </a:txBody>
                  <a:tcPr anchor="ctr"/>
                </a:tc>
                <a:tc>
                  <a:txBody>
                    <a:bodyPr/>
                    <a:lstStyle/>
                    <a:p>
                      <a:pPr algn="ctr"/>
                      <a:r>
                        <a:rPr lang="pt-BR" sz="1800" dirty="0" smtClean="0">
                          <a:solidFill>
                            <a:schemeClr val="bg1"/>
                          </a:solidFill>
                        </a:rPr>
                        <a:t>Previsto em</a:t>
                      </a:r>
                      <a:endParaRPr lang="pt-BR" sz="1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pt-BR" sz="1800" dirty="0" smtClean="0">
                          <a:solidFill>
                            <a:schemeClr val="bg1"/>
                          </a:solidFill>
                        </a:rPr>
                        <a:t>Previsto em</a:t>
                      </a:r>
                      <a:endParaRPr lang="pt-BR" sz="1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r>
              <a:tr h="457431">
                <a:tc vMerge="1">
                  <a:txBody>
                    <a:bodyPr/>
                    <a:lstStyle/>
                    <a:p>
                      <a:pPr algn="ctr"/>
                      <a:endParaRPr lang="pt-BR" sz="1800" dirty="0">
                        <a:solidFill>
                          <a:schemeClr val="bg1"/>
                        </a:solidFill>
                      </a:endParaRPr>
                    </a:p>
                  </a:txBody>
                  <a:tcPr anchor="ctr">
                    <a:solidFill>
                      <a:schemeClr val="tx1"/>
                    </a:solidFill>
                  </a:tcPr>
                </a:tc>
                <a:tc>
                  <a:txBody>
                    <a:bodyPr/>
                    <a:lstStyle/>
                    <a:p>
                      <a:pPr algn="ctr"/>
                      <a:r>
                        <a:rPr lang="pt-BR" sz="1800" dirty="0" smtClean="0">
                          <a:solidFill>
                            <a:schemeClr val="bg1"/>
                          </a:solidFill>
                        </a:rPr>
                        <a:t>2017</a:t>
                      </a:r>
                      <a:endParaRPr lang="pt-BR" sz="1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pt-BR" sz="1800" dirty="0" smtClean="0">
                          <a:solidFill>
                            <a:schemeClr val="bg1"/>
                          </a:solidFill>
                        </a:rPr>
                        <a:t>2018</a:t>
                      </a:r>
                      <a:endParaRPr lang="pt-BR" sz="1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pt-BR" sz="1800" dirty="0" smtClean="0">
                          <a:solidFill>
                            <a:schemeClr val="bg1"/>
                          </a:solidFill>
                        </a:rPr>
                        <a:t>2019</a:t>
                      </a:r>
                      <a:endParaRPr lang="pt-BR" sz="1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pt-BR" sz="1800" dirty="0" smtClean="0">
                          <a:solidFill>
                            <a:schemeClr val="bg1"/>
                          </a:solidFill>
                        </a:rPr>
                        <a:t>2020</a:t>
                      </a:r>
                      <a:endParaRPr lang="pt-BR" sz="1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pt-BR" sz="1800" dirty="0" smtClean="0">
                          <a:solidFill>
                            <a:schemeClr val="bg1"/>
                          </a:solidFill>
                        </a:rPr>
                        <a:t>2021</a:t>
                      </a:r>
                      <a:endParaRPr lang="pt-BR" sz="18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r>
              <a:tr h="552981">
                <a:tc>
                  <a:txBody>
                    <a:bodyPr/>
                    <a:lstStyle/>
                    <a:p>
                      <a:pPr algn="l"/>
                      <a:r>
                        <a:rPr lang="pt-BR" sz="1400" dirty="0" smtClean="0"/>
                        <a:t>Operações de Crédito</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91.443,64</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384.119,22</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52981">
                <a:tc>
                  <a:txBody>
                    <a:bodyPr/>
                    <a:lstStyle/>
                    <a:p>
                      <a:pPr algn="l"/>
                      <a:r>
                        <a:rPr lang="pt-BR" sz="1400" dirty="0" smtClean="0"/>
                        <a:t>Alienação</a:t>
                      </a:r>
                      <a:r>
                        <a:rPr lang="pt-BR" sz="1400" baseline="0" dirty="0" smtClean="0"/>
                        <a:t> de Bens</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85.550,00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52981">
                <a:tc>
                  <a:txBody>
                    <a:bodyPr/>
                    <a:lstStyle/>
                    <a:p>
                      <a:pPr algn="l"/>
                      <a:r>
                        <a:rPr lang="pt-BR" sz="1400" dirty="0" smtClean="0"/>
                        <a:t>Transferência</a:t>
                      </a:r>
                      <a:r>
                        <a:rPr lang="pt-BR" sz="1400" baseline="0" dirty="0" smtClean="0"/>
                        <a:t> de Capital</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smtClean="0"/>
                        <a:t>604.512,00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1.808.285,00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2.507.486,70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600.000,00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600.000,00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52981">
                <a:tc>
                  <a:txBody>
                    <a:bodyPr/>
                    <a:lstStyle/>
                    <a:p>
                      <a:pPr algn="l"/>
                      <a:r>
                        <a:rPr lang="pt-BR" sz="1400" dirty="0" smtClean="0"/>
                        <a:t>Contribuições </a:t>
                      </a:r>
                      <a:r>
                        <a:rPr lang="pt-BR" sz="1400" dirty="0" err="1" smtClean="0"/>
                        <a:t>Intra-OFSS</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4.899.957,56</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4.148.917,93</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3.692.589,15</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3.270.000,00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3.490.000,00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80679">
                <a:tc>
                  <a:txBody>
                    <a:bodyPr/>
                    <a:lstStyle/>
                    <a:p>
                      <a:pPr algn="l"/>
                      <a:r>
                        <a:rPr lang="pt-BR" sz="1400" dirty="0" smtClean="0"/>
                        <a:t>Outras Receitas Correntes </a:t>
                      </a:r>
                      <a:r>
                        <a:rPr lang="pt-BR" sz="1400" dirty="0" err="1" smtClean="0"/>
                        <a:t>Intra-OFSS</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100.921,53</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504.287,52</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900.000,00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dirty="0" smtClean="0"/>
                        <a:t>1.400.000,00</a:t>
                      </a:r>
                      <a:endParaRPr lang="pt-BR"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7431">
                <a:tc>
                  <a:txBody>
                    <a:bodyPr/>
                    <a:lstStyle/>
                    <a:p>
                      <a:pPr algn="l"/>
                      <a:r>
                        <a:rPr lang="pt-BR" sz="1400" b="1" dirty="0" smtClean="0"/>
                        <a:t>Total Geral</a:t>
                      </a:r>
                      <a:endParaRPr lang="pt-BR"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b="1" dirty="0" smtClean="0"/>
                        <a:t>77.896.255,80</a:t>
                      </a:r>
                      <a:endParaRPr lang="pt-BR"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b="1" dirty="0" smtClean="0"/>
                        <a:t>80.548.814,94</a:t>
                      </a:r>
                      <a:endParaRPr lang="pt-BR"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b="1" dirty="0" smtClean="0"/>
                        <a:t>87.851.004,97</a:t>
                      </a:r>
                      <a:endParaRPr lang="pt-BR"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b="1" dirty="0" smtClean="0"/>
                        <a:t>88.100.000,00</a:t>
                      </a:r>
                      <a:endParaRPr lang="pt-BR"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b="1" dirty="0" smtClean="0"/>
                        <a:t>93.400.000,00</a:t>
                      </a:r>
                      <a:endParaRPr lang="pt-BR"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52981">
                <a:tc>
                  <a:txBody>
                    <a:bodyPr/>
                    <a:lstStyle/>
                    <a:p>
                      <a:pPr algn="l"/>
                      <a:r>
                        <a:rPr lang="pt-BR" sz="1400" b="1" dirty="0" smtClean="0"/>
                        <a:t>Variação em Percentual</a:t>
                      </a:r>
                      <a:endParaRPr lang="pt-BR"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pt-BR"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b="1" dirty="0" smtClean="0"/>
                        <a:t>3,41%</a:t>
                      </a:r>
                      <a:endParaRPr lang="pt-BR"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b="1" dirty="0" smtClean="0"/>
                        <a:t>9,07%</a:t>
                      </a:r>
                      <a:endParaRPr lang="pt-BR"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b="1" dirty="0" smtClean="0"/>
                        <a:t>0,28%</a:t>
                      </a:r>
                      <a:endParaRPr lang="pt-BR"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t-BR" sz="1400" b="1" dirty="0" smtClean="0"/>
                        <a:t>6,02%</a:t>
                      </a:r>
                      <a:endParaRPr lang="pt-BR" sz="14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xmlns="" val="16943663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62466" name="Picture 2"/>
          <p:cNvPicPr>
            <a:picLocks noChangeAspect="1" noChangeArrowheads="1"/>
          </p:cNvPicPr>
          <p:nvPr/>
        </p:nvPicPr>
        <p:blipFill>
          <a:blip r:embed="rId3"/>
          <a:srcRect/>
          <a:stretch>
            <a:fillRect/>
          </a:stretch>
        </p:blipFill>
        <p:spPr bwMode="auto">
          <a:xfrm>
            <a:off x="214281" y="2143116"/>
            <a:ext cx="8715437" cy="2714643"/>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63490" name="Picture 2"/>
          <p:cNvPicPr>
            <a:picLocks noChangeAspect="1" noChangeArrowheads="1"/>
          </p:cNvPicPr>
          <p:nvPr/>
        </p:nvPicPr>
        <p:blipFill>
          <a:blip r:embed="rId3"/>
          <a:srcRect/>
          <a:stretch>
            <a:fillRect/>
          </a:stretch>
        </p:blipFill>
        <p:spPr bwMode="auto">
          <a:xfrm>
            <a:off x="214281" y="2571744"/>
            <a:ext cx="8715437" cy="1714512"/>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r" eaLnBrk="1" hangingPunct="1"/>
            <a:r>
              <a:rPr lang="pt-BR" sz="2800" dirty="0" smtClean="0">
                <a:latin typeface="Arial" pitchFamily="34" charset="0"/>
                <a:cs typeface="Arial" pitchFamily="34" charset="0"/>
              </a:rPr>
              <a:t>Apresentação das </a:t>
            </a:r>
            <a:r>
              <a:rPr lang="pt-BR" sz="2800" dirty="0" err="1" smtClean="0">
                <a:latin typeface="Arial" pitchFamily="34" charset="0"/>
                <a:cs typeface="Arial" pitchFamily="34" charset="0"/>
              </a:rPr>
              <a:t>Unid</a:t>
            </a:r>
            <a:r>
              <a:rPr lang="pt-BR" sz="2800" dirty="0" smtClean="0">
                <a:latin typeface="Arial" pitchFamily="34" charset="0"/>
                <a:cs typeface="Arial" pitchFamily="34" charset="0"/>
              </a:rPr>
              <a:t>. Executoras</a:t>
            </a:r>
          </a:p>
        </p:txBody>
      </p:sp>
      <p:sp>
        <p:nvSpPr>
          <p:cNvPr id="7171" name="Rectangle 3"/>
          <p:cNvSpPr>
            <a:spLocks noGrp="1" noChangeArrowheads="1"/>
          </p:cNvSpPr>
          <p:nvPr>
            <p:ph type="body" idx="1"/>
          </p:nvPr>
        </p:nvSpPr>
        <p:spPr>
          <a:xfrm>
            <a:off x="250825" y="981075"/>
            <a:ext cx="8713788" cy="5149850"/>
          </a:xfrm>
        </p:spPr>
        <p:txBody>
          <a:bodyPr/>
          <a:lstStyle/>
          <a:p>
            <a:pPr marL="0" indent="0" algn="ctr">
              <a:buNone/>
            </a:pPr>
            <a:endParaRPr lang="pt-BR" sz="2000" b="1" u="sng" dirty="0" smtClean="0"/>
          </a:p>
          <a:p>
            <a:pPr marL="0" indent="0" algn="ctr">
              <a:buNone/>
            </a:pPr>
            <a:r>
              <a:rPr lang="pt-BR" sz="2000" b="1" u="sng" dirty="0" smtClean="0"/>
              <a:t>Unidades Executoras da Coordenadoria de Turismo, Esporte e Cultura</a:t>
            </a:r>
          </a:p>
          <a:p>
            <a:pPr marL="0" indent="0" algn="just">
              <a:buNone/>
            </a:pPr>
            <a:endParaRPr lang="pt-BR" sz="2000" dirty="0" smtClean="0"/>
          </a:p>
          <a:p>
            <a:pPr marL="0" indent="0" algn="just">
              <a:buFont typeface="Wingdings" pitchFamily="2" charset="2"/>
              <a:buChar char="Ø"/>
            </a:pPr>
            <a:r>
              <a:rPr lang="pt-BR" sz="2000" dirty="0" smtClean="0"/>
              <a:t> Para o exercício de 2021 foram alocados:</a:t>
            </a:r>
          </a:p>
          <a:p>
            <a:pPr marL="0" indent="0" algn="just">
              <a:buNone/>
            </a:pPr>
            <a:endParaRPr lang="pt-BR" sz="2000" dirty="0" smtClean="0"/>
          </a:p>
          <a:p>
            <a:pPr marL="0" indent="0" algn="just">
              <a:buFont typeface="Wingdings" pitchFamily="2" charset="2"/>
              <a:buChar char="ü"/>
            </a:pPr>
            <a:r>
              <a:rPr lang="pt-BR" sz="2000" dirty="0" smtClean="0"/>
              <a:t> 3 unidades executoras;</a:t>
            </a:r>
          </a:p>
          <a:p>
            <a:pPr marL="0" indent="0" algn="just">
              <a:buNone/>
            </a:pPr>
            <a:endParaRPr lang="pt-BR" sz="2000" dirty="0" smtClean="0"/>
          </a:p>
          <a:p>
            <a:pPr marL="0" indent="0" algn="just">
              <a:buFont typeface="Wingdings" pitchFamily="2" charset="2"/>
              <a:buChar char="ü"/>
            </a:pPr>
            <a:r>
              <a:rPr lang="pt-BR" sz="2000" dirty="0" smtClean="0"/>
              <a:t> 3 Programas;</a:t>
            </a:r>
          </a:p>
          <a:p>
            <a:pPr marL="0" indent="0" algn="just">
              <a:buNone/>
            </a:pPr>
            <a:endParaRPr lang="pt-BR" sz="2000" dirty="0" smtClean="0"/>
          </a:p>
          <a:p>
            <a:pPr marL="0" indent="0" algn="just">
              <a:buFont typeface="Wingdings" pitchFamily="2" charset="2"/>
              <a:buChar char="ü"/>
            </a:pPr>
            <a:r>
              <a:rPr lang="pt-BR" sz="2000" dirty="0" smtClean="0"/>
              <a:t> 4 ações;</a:t>
            </a:r>
          </a:p>
          <a:p>
            <a:pPr marL="0" indent="0" algn="just">
              <a:buNone/>
            </a:pPr>
            <a:endParaRPr lang="pt-BR" sz="2000" dirty="0" smtClean="0"/>
          </a:p>
          <a:p>
            <a:pPr marL="0" indent="0" algn="just">
              <a:buFont typeface="Wingdings" pitchFamily="2" charset="2"/>
              <a:buChar char="ü"/>
            </a:pPr>
            <a:r>
              <a:rPr lang="pt-BR" sz="2000" dirty="0" smtClean="0"/>
              <a:t> 15 dotações ou rubricas de despesas.</a:t>
            </a:r>
          </a:p>
          <a:p>
            <a:pPr marL="0" indent="0" algn="just">
              <a:buFont typeface="Wingdings" pitchFamily="2" charset="2"/>
              <a:buChar char="ü"/>
            </a:pPr>
            <a:endParaRPr lang="pt-BR" sz="2000" dirty="0" smtClean="0"/>
          </a:p>
          <a:p>
            <a:pPr marL="0" indent="0" algn="just">
              <a:buNone/>
            </a:pPr>
            <a:r>
              <a:rPr lang="pt-BR" sz="2000" dirty="0" smtClean="0"/>
              <a:t>	Segue seus detalhamentos:</a:t>
            </a:r>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None/>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ctr">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Font typeface="Arial" charset="0"/>
              <a:buChar char="•"/>
            </a:pPr>
            <a:endParaRPr lang="pt-BR" sz="2000" dirty="0" smtClean="0"/>
          </a:p>
          <a:p>
            <a:pPr marL="0" indent="0" algn="just">
              <a:buFont typeface="Arial" charset="0"/>
              <a:buChar char="•"/>
            </a:pPr>
            <a:endParaRPr lang="pt-BR" sz="2000" dirty="0"/>
          </a:p>
          <a:p>
            <a:pPr marL="0" indent="0">
              <a:buNone/>
            </a:pPr>
            <a:endParaRPr lang="pt-BR" sz="2000" dirty="0" smtClean="0"/>
          </a:p>
          <a:p>
            <a:endParaRPr lang="pt-BR" sz="2000" dirty="0"/>
          </a:p>
          <a:p>
            <a:pPr eaLnBrk="1" hangingPunct="1">
              <a:lnSpc>
                <a:spcPct val="90000"/>
              </a:lnSpc>
              <a:buFont typeface="Wingdings" pitchFamily="2" charset="2"/>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spTree>
    <p:extLst>
      <p:ext uri="{BB962C8B-B14F-4D97-AF65-F5344CB8AC3E}">
        <p14:creationId xmlns:p14="http://schemas.microsoft.com/office/powerpoint/2010/main" xmlns="" val="16943663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64514" name="Picture 2"/>
          <p:cNvPicPr>
            <a:picLocks noChangeAspect="1" noChangeArrowheads="1"/>
          </p:cNvPicPr>
          <p:nvPr/>
        </p:nvPicPr>
        <p:blipFill>
          <a:blip r:embed="rId3"/>
          <a:srcRect/>
          <a:stretch>
            <a:fillRect/>
          </a:stretch>
        </p:blipFill>
        <p:spPr bwMode="auto">
          <a:xfrm>
            <a:off x="214282" y="1785926"/>
            <a:ext cx="8715436" cy="3643338"/>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2" name="Picture 2"/>
          <p:cNvPicPr>
            <a:picLocks noChangeAspect="1" noChangeArrowheads="1"/>
          </p:cNvPicPr>
          <p:nvPr/>
        </p:nvPicPr>
        <p:blipFill>
          <a:blip r:embed="rId3"/>
          <a:srcRect/>
          <a:stretch>
            <a:fillRect/>
          </a:stretch>
        </p:blipFill>
        <p:spPr bwMode="auto">
          <a:xfrm>
            <a:off x="214282" y="2428868"/>
            <a:ext cx="8715436" cy="2143140"/>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214281" y="2500306"/>
            <a:ext cx="8786875" cy="2000264"/>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r" eaLnBrk="1" hangingPunct="1"/>
            <a:r>
              <a:rPr lang="pt-BR" sz="2800" dirty="0" smtClean="0">
                <a:latin typeface="Arial" pitchFamily="34" charset="0"/>
                <a:cs typeface="Arial" pitchFamily="34" charset="0"/>
              </a:rPr>
              <a:t>Apresentação das </a:t>
            </a:r>
            <a:r>
              <a:rPr lang="pt-BR" sz="2800" dirty="0" err="1" smtClean="0">
                <a:latin typeface="Arial" pitchFamily="34" charset="0"/>
                <a:cs typeface="Arial" pitchFamily="34" charset="0"/>
              </a:rPr>
              <a:t>Unid</a:t>
            </a:r>
            <a:r>
              <a:rPr lang="pt-BR" sz="2800" dirty="0" smtClean="0">
                <a:latin typeface="Arial" pitchFamily="34" charset="0"/>
                <a:cs typeface="Arial" pitchFamily="34" charset="0"/>
              </a:rPr>
              <a:t>. Executoras</a:t>
            </a:r>
          </a:p>
        </p:txBody>
      </p:sp>
      <p:sp>
        <p:nvSpPr>
          <p:cNvPr id="7171" name="Rectangle 3"/>
          <p:cNvSpPr>
            <a:spLocks noGrp="1" noChangeArrowheads="1"/>
          </p:cNvSpPr>
          <p:nvPr>
            <p:ph type="body" idx="1"/>
          </p:nvPr>
        </p:nvSpPr>
        <p:spPr>
          <a:xfrm>
            <a:off x="250825" y="981075"/>
            <a:ext cx="8713788" cy="5149850"/>
          </a:xfrm>
        </p:spPr>
        <p:txBody>
          <a:bodyPr/>
          <a:lstStyle/>
          <a:p>
            <a:pPr marL="0" indent="0" algn="ctr">
              <a:buNone/>
            </a:pPr>
            <a:endParaRPr lang="pt-BR" sz="2000" b="1" u="sng" dirty="0" smtClean="0"/>
          </a:p>
          <a:p>
            <a:pPr marL="0" indent="0" algn="ctr">
              <a:buNone/>
            </a:pPr>
            <a:r>
              <a:rPr lang="pt-BR" sz="2000" b="1" u="sng" dirty="0" smtClean="0"/>
              <a:t>Unidades Executoras da Coordenadoria de Meio Ambiente</a:t>
            </a:r>
          </a:p>
          <a:p>
            <a:pPr marL="0" indent="0" algn="just">
              <a:buNone/>
            </a:pPr>
            <a:endParaRPr lang="pt-BR" sz="2000" dirty="0" smtClean="0"/>
          </a:p>
          <a:p>
            <a:pPr marL="0" indent="0" algn="just">
              <a:buFont typeface="Wingdings" pitchFamily="2" charset="2"/>
              <a:buChar char="Ø"/>
            </a:pPr>
            <a:r>
              <a:rPr lang="pt-BR" sz="2000" dirty="0" smtClean="0"/>
              <a:t> Para o exercício de 2021 foram alocados:</a:t>
            </a:r>
          </a:p>
          <a:p>
            <a:pPr marL="0" indent="0" algn="just">
              <a:buNone/>
            </a:pPr>
            <a:endParaRPr lang="pt-BR" sz="2000" dirty="0" smtClean="0"/>
          </a:p>
          <a:p>
            <a:pPr marL="0" indent="0" algn="just">
              <a:buFont typeface="Wingdings" pitchFamily="2" charset="2"/>
              <a:buChar char="ü"/>
            </a:pPr>
            <a:r>
              <a:rPr lang="pt-BR" sz="2000" dirty="0" smtClean="0"/>
              <a:t> 1 unidades executoras;</a:t>
            </a:r>
          </a:p>
          <a:p>
            <a:pPr marL="0" indent="0" algn="just">
              <a:buNone/>
            </a:pPr>
            <a:endParaRPr lang="pt-BR" sz="2000" dirty="0" smtClean="0"/>
          </a:p>
          <a:p>
            <a:pPr marL="0" indent="0" algn="just">
              <a:buFont typeface="Wingdings" pitchFamily="2" charset="2"/>
              <a:buChar char="ü"/>
            </a:pPr>
            <a:r>
              <a:rPr lang="pt-BR" sz="2000" dirty="0" smtClean="0"/>
              <a:t> 1 Programas;</a:t>
            </a:r>
          </a:p>
          <a:p>
            <a:pPr marL="0" indent="0" algn="just">
              <a:buNone/>
            </a:pPr>
            <a:endParaRPr lang="pt-BR" sz="2000" dirty="0" smtClean="0"/>
          </a:p>
          <a:p>
            <a:pPr marL="0" indent="0" algn="just">
              <a:buFont typeface="Wingdings" pitchFamily="2" charset="2"/>
              <a:buChar char="ü"/>
            </a:pPr>
            <a:r>
              <a:rPr lang="pt-BR" sz="2000" dirty="0" smtClean="0"/>
              <a:t> 1 ações;</a:t>
            </a:r>
          </a:p>
          <a:p>
            <a:pPr marL="0" indent="0" algn="just">
              <a:buNone/>
            </a:pPr>
            <a:endParaRPr lang="pt-BR" sz="2000" dirty="0" smtClean="0"/>
          </a:p>
          <a:p>
            <a:pPr marL="0" indent="0" algn="just">
              <a:buFont typeface="Wingdings" pitchFamily="2" charset="2"/>
              <a:buChar char="ü"/>
            </a:pPr>
            <a:r>
              <a:rPr lang="pt-BR" sz="2000" dirty="0" smtClean="0"/>
              <a:t> 4 dotações ou rubricas de despesas.</a:t>
            </a:r>
          </a:p>
          <a:p>
            <a:pPr marL="0" indent="0" algn="just">
              <a:buFont typeface="Wingdings" pitchFamily="2" charset="2"/>
              <a:buChar char="ü"/>
            </a:pPr>
            <a:endParaRPr lang="pt-BR" sz="2000" dirty="0" smtClean="0"/>
          </a:p>
          <a:p>
            <a:pPr marL="0" indent="0" algn="just">
              <a:buNone/>
            </a:pPr>
            <a:r>
              <a:rPr lang="pt-BR" sz="2000" dirty="0" smtClean="0"/>
              <a:t>	Segue seus detalhamentos:</a:t>
            </a:r>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None/>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ctr">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Font typeface="Arial" charset="0"/>
              <a:buChar char="•"/>
            </a:pPr>
            <a:endParaRPr lang="pt-BR" sz="2000" dirty="0" smtClean="0"/>
          </a:p>
          <a:p>
            <a:pPr marL="0" indent="0" algn="just">
              <a:buFont typeface="Arial" charset="0"/>
              <a:buChar char="•"/>
            </a:pPr>
            <a:endParaRPr lang="pt-BR" sz="2000" dirty="0"/>
          </a:p>
          <a:p>
            <a:pPr marL="0" indent="0">
              <a:buNone/>
            </a:pPr>
            <a:endParaRPr lang="pt-BR" sz="2000" dirty="0" smtClean="0"/>
          </a:p>
          <a:p>
            <a:endParaRPr lang="pt-BR" sz="2000" dirty="0"/>
          </a:p>
          <a:p>
            <a:pPr eaLnBrk="1" hangingPunct="1">
              <a:lnSpc>
                <a:spcPct val="90000"/>
              </a:lnSpc>
              <a:buFont typeface="Wingdings" pitchFamily="2" charset="2"/>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spTree>
    <p:extLst>
      <p:ext uri="{BB962C8B-B14F-4D97-AF65-F5344CB8AC3E}">
        <p14:creationId xmlns:p14="http://schemas.microsoft.com/office/powerpoint/2010/main" xmlns="" val="169436639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2" name="Picture 2"/>
          <p:cNvPicPr>
            <a:picLocks noChangeAspect="1" noChangeArrowheads="1"/>
          </p:cNvPicPr>
          <p:nvPr/>
        </p:nvPicPr>
        <p:blipFill>
          <a:blip r:embed="rId3"/>
          <a:srcRect/>
          <a:stretch>
            <a:fillRect/>
          </a:stretch>
        </p:blipFill>
        <p:spPr bwMode="auto">
          <a:xfrm>
            <a:off x="214283" y="2571744"/>
            <a:ext cx="8786874" cy="1928826"/>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r" eaLnBrk="1" hangingPunct="1"/>
            <a:r>
              <a:rPr lang="pt-BR" sz="2800" dirty="0" smtClean="0">
                <a:latin typeface="Arial" pitchFamily="34" charset="0"/>
                <a:cs typeface="Arial" pitchFamily="34" charset="0"/>
              </a:rPr>
              <a:t>Apresentação das </a:t>
            </a:r>
            <a:r>
              <a:rPr lang="pt-BR" sz="2800" dirty="0" err="1" smtClean="0">
                <a:latin typeface="Arial" pitchFamily="34" charset="0"/>
                <a:cs typeface="Arial" pitchFamily="34" charset="0"/>
              </a:rPr>
              <a:t>Unid</a:t>
            </a:r>
            <a:r>
              <a:rPr lang="pt-BR" sz="2800" dirty="0" smtClean="0">
                <a:latin typeface="Arial" pitchFamily="34" charset="0"/>
                <a:cs typeface="Arial" pitchFamily="34" charset="0"/>
              </a:rPr>
              <a:t>. Executoras</a:t>
            </a:r>
          </a:p>
        </p:txBody>
      </p:sp>
      <p:sp>
        <p:nvSpPr>
          <p:cNvPr id="7171" name="Rectangle 3"/>
          <p:cNvSpPr>
            <a:spLocks noGrp="1" noChangeArrowheads="1"/>
          </p:cNvSpPr>
          <p:nvPr>
            <p:ph type="body" idx="1"/>
          </p:nvPr>
        </p:nvSpPr>
        <p:spPr>
          <a:xfrm>
            <a:off x="250825" y="981075"/>
            <a:ext cx="8713788" cy="5149850"/>
          </a:xfrm>
        </p:spPr>
        <p:txBody>
          <a:bodyPr/>
          <a:lstStyle/>
          <a:p>
            <a:pPr marL="0" indent="0" algn="ctr">
              <a:buNone/>
            </a:pPr>
            <a:endParaRPr lang="pt-BR" sz="2000" b="1" u="sng" dirty="0" smtClean="0"/>
          </a:p>
          <a:p>
            <a:pPr marL="0" indent="0" algn="ctr">
              <a:buNone/>
            </a:pPr>
            <a:r>
              <a:rPr lang="pt-BR" sz="2000" b="1" u="sng" dirty="0" smtClean="0"/>
              <a:t>Unidades Executoras da Coordenadoria de Comunicação Social</a:t>
            </a:r>
          </a:p>
          <a:p>
            <a:pPr marL="0" indent="0" algn="just">
              <a:buNone/>
            </a:pPr>
            <a:endParaRPr lang="pt-BR" sz="2000" dirty="0" smtClean="0"/>
          </a:p>
          <a:p>
            <a:pPr marL="0" indent="0" algn="just">
              <a:buFont typeface="Wingdings" pitchFamily="2" charset="2"/>
              <a:buChar char="Ø"/>
            </a:pPr>
            <a:r>
              <a:rPr lang="pt-BR" sz="2000" dirty="0" smtClean="0"/>
              <a:t> Para o exercício de 2021 foram alocados:</a:t>
            </a:r>
          </a:p>
          <a:p>
            <a:pPr marL="0" indent="0" algn="just">
              <a:buNone/>
            </a:pPr>
            <a:endParaRPr lang="pt-BR" sz="2000" dirty="0" smtClean="0"/>
          </a:p>
          <a:p>
            <a:pPr marL="0" indent="0" algn="just">
              <a:buFont typeface="Wingdings" pitchFamily="2" charset="2"/>
              <a:buChar char="ü"/>
            </a:pPr>
            <a:r>
              <a:rPr lang="pt-BR" sz="2000" dirty="0" smtClean="0"/>
              <a:t> 1 unidades executoras;</a:t>
            </a:r>
          </a:p>
          <a:p>
            <a:pPr marL="0" indent="0" algn="just">
              <a:buNone/>
            </a:pPr>
            <a:endParaRPr lang="pt-BR" sz="2000" dirty="0" smtClean="0"/>
          </a:p>
          <a:p>
            <a:pPr marL="0" indent="0" algn="just">
              <a:buFont typeface="Wingdings" pitchFamily="2" charset="2"/>
              <a:buChar char="ü"/>
            </a:pPr>
            <a:r>
              <a:rPr lang="pt-BR" sz="2000" dirty="0" smtClean="0"/>
              <a:t> 1 Programas;</a:t>
            </a:r>
          </a:p>
          <a:p>
            <a:pPr marL="0" indent="0" algn="just">
              <a:buNone/>
            </a:pPr>
            <a:endParaRPr lang="pt-BR" sz="2000" dirty="0" smtClean="0"/>
          </a:p>
          <a:p>
            <a:pPr marL="0" indent="0" algn="just">
              <a:buFont typeface="Wingdings" pitchFamily="2" charset="2"/>
              <a:buChar char="ü"/>
            </a:pPr>
            <a:r>
              <a:rPr lang="pt-BR" sz="2000" dirty="0" smtClean="0"/>
              <a:t> 1 ações;</a:t>
            </a:r>
          </a:p>
          <a:p>
            <a:pPr marL="0" indent="0" algn="just">
              <a:buNone/>
            </a:pPr>
            <a:endParaRPr lang="pt-BR" sz="2000" dirty="0" smtClean="0"/>
          </a:p>
          <a:p>
            <a:pPr marL="0" indent="0" algn="just">
              <a:buFont typeface="Wingdings" pitchFamily="2" charset="2"/>
              <a:buChar char="ü"/>
            </a:pPr>
            <a:r>
              <a:rPr lang="pt-BR" sz="2000" dirty="0" smtClean="0"/>
              <a:t> 3 dotações ou rubricas de despesas.</a:t>
            </a:r>
          </a:p>
          <a:p>
            <a:pPr marL="0" indent="0" algn="just">
              <a:buFont typeface="Wingdings" pitchFamily="2" charset="2"/>
              <a:buChar char="ü"/>
            </a:pPr>
            <a:endParaRPr lang="pt-BR" sz="2000" dirty="0" smtClean="0"/>
          </a:p>
          <a:p>
            <a:pPr marL="0" indent="0" algn="just">
              <a:buNone/>
            </a:pPr>
            <a:r>
              <a:rPr lang="pt-BR" sz="2000" dirty="0" smtClean="0"/>
              <a:t>	Segue seus detalhamentos:</a:t>
            </a:r>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None/>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ctr">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Font typeface="Arial" charset="0"/>
              <a:buChar char="•"/>
            </a:pPr>
            <a:endParaRPr lang="pt-BR" sz="2000" dirty="0" smtClean="0"/>
          </a:p>
          <a:p>
            <a:pPr marL="0" indent="0" algn="just">
              <a:buFont typeface="Arial" charset="0"/>
              <a:buChar char="•"/>
            </a:pPr>
            <a:endParaRPr lang="pt-BR" sz="2000" dirty="0"/>
          </a:p>
          <a:p>
            <a:pPr marL="0" indent="0">
              <a:buNone/>
            </a:pPr>
            <a:endParaRPr lang="pt-BR" sz="2000" dirty="0" smtClean="0"/>
          </a:p>
          <a:p>
            <a:endParaRPr lang="pt-BR" sz="2000" dirty="0"/>
          </a:p>
          <a:p>
            <a:pPr eaLnBrk="1" hangingPunct="1">
              <a:lnSpc>
                <a:spcPct val="90000"/>
              </a:lnSpc>
              <a:buFont typeface="Wingdings" pitchFamily="2" charset="2"/>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spTree>
    <p:extLst>
      <p:ext uri="{BB962C8B-B14F-4D97-AF65-F5344CB8AC3E}">
        <p14:creationId xmlns:p14="http://schemas.microsoft.com/office/powerpoint/2010/main" xmlns="" val="16943663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2" name="Picture 2"/>
          <p:cNvPicPr>
            <a:picLocks noChangeAspect="1" noChangeArrowheads="1"/>
          </p:cNvPicPr>
          <p:nvPr/>
        </p:nvPicPr>
        <p:blipFill>
          <a:blip r:embed="rId3"/>
          <a:srcRect/>
          <a:stretch>
            <a:fillRect/>
          </a:stretch>
        </p:blipFill>
        <p:spPr bwMode="auto">
          <a:xfrm>
            <a:off x="214282" y="2428868"/>
            <a:ext cx="8715436" cy="1928826"/>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Arial" pitchFamily="34" charset="0"/>
                <a:cs typeface="Arial" pitchFamily="34" charset="0"/>
              </a:rPr>
              <a:t>Apresentação das Gestoras</a:t>
            </a:r>
          </a:p>
        </p:txBody>
      </p:sp>
      <p:sp>
        <p:nvSpPr>
          <p:cNvPr id="7171" name="Rectangle 3"/>
          <p:cNvSpPr>
            <a:spLocks noGrp="1" noChangeArrowheads="1"/>
          </p:cNvSpPr>
          <p:nvPr>
            <p:ph type="body" idx="1"/>
          </p:nvPr>
        </p:nvSpPr>
        <p:spPr>
          <a:xfrm>
            <a:off x="250825" y="981075"/>
            <a:ext cx="8713788" cy="5149850"/>
          </a:xfrm>
        </p:spPr>
        <p:txBody>
          <a:bodyPr/>
          <a:lstStyle/>
          <a:p>
            <a:pPr marL="0" indent="0" algn="just">
              <a:buNone/>
            </a:pPr>
            <a:endParaRPr lang="pt-BR" sz="2000" dirty="0" smtClean="0"/>
          </a:p>
          <a:p>
            <a:pPr marL="0" indent="0" algn="just">
              <a:buNone/>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ctr">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Font typeface="Arial" charset="0"/>
              <a:buChar char="•"/>
            </a:pPr>
            <a:endParaRPr lang="pt-BR" sz="2000" dirty="0" smtClean="0"/>
          </a:p>
          <a:p>
            <a:pPr marL="0" indent="0" algn="just">
              <a:buFont typeface="Arial" charset="0"/>
              <a:buChar char="•"/>
            </a:pPr>
            <a:endParaRPr lang="pt-BR" sz="2000" dirty="0"/>
          </a:p>
          <a:p>
            <a:pPr marL="0" indent="0">
              <a:buNone/>
            </a:pPr>
            <a:endParaRPr lang="pt-BR" sz="2000" dirty="0" smtClean="0"/>
          </a:p>
          <a:p>
            <a:endParaRPr lang="pt-BR" sz="2000" dirty="0"/>
          </a:p>
          <a:p>
            <a:pPr eaLnBrk="1" hangingPunct="1">
              <a:lnSpc>
                <a:spcPct val="90000"/>
              </a:lnSpc>
              <a:buFont typeface="Wingdings" pitchFamily="2" charset="2"/>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graphicFrame>
        <p:nvGraphicFramePr>
          <p:cNvPr id="5" name="Tabela 4"/>
          <p:cNvGraphicFramePr>
            <a:graphicFrameLocks noGrp="1"/>
          </p:cNvGraphicFramePr>
          <p:nvPr/>
        </p:nvGraphicFramePr>
        <p:xfrm>
          <a:off x="642910" y="1397000"/>
          <a:ext cx="8001055" cy="4460896"/>
        </p:xfrm>
        <a:graphic>
          <a:graphicData uri="http://schemas.openxmlformats.org/drawingml/2006/table">
            <a:tbl>
              <a:tblPr firstRow="1" bandRow="1">
                <a:tableStyleId>{073A0DAA-6AF3-43AB-8588-CEC1D06C72B9}</a:tableStyleId>
              </a:tblPr>
              <a:tblGrid>
                <a:gridCol w="3023727"/>
                <a:gridCol w="2488664"/>
                <a:gridCol w="2488664"/>
              </a:tblGrid>
              <a:tr h="557612">
                <a:tc>
                  <a:txBody>
                    <a:bodyPr/>
                    <a:lstStyle/>
                    <a:p>
                      <a:pPr algn="ctr"/>
                      <a:r>
                        <a:rPr lang="pt-BR" dirty="0" smtClean="0"/>
                        <a:t>Gestoras</a:t>
                      </a:r>
                      <a:endParaRPr lang="pt-BR" dirty="0"/>
                    </a:p>
                  </a:txBody>
                  <a:tcPr anchor="ctr">
                    <a:solidFill>
                      <a:schemeClr val="bg1">
                        <a:lumMod val="50000"/>
                      </a:schemeClr>
                    </a:solidFill>
                  </a:tcPr>
                </a:tc>
                <a:tc>
                  <a:txBody>
                    <a:bodyPr/>
                    <a:lstStyle/>
                    <a:p>
                      <a:pPr algn="ctr"/>
                      <a:r>
                        <a:rPr lang="pt-BR" dirty="0" smtClean="0"/>
                        <a:t>Valor</a:t>
                      </a:r>
                      <a:endParaRPr lang="pt-BR" dirty="0"/>
                    </a:p>
                  </a:txBody>
                  <a:tcPr anchor="ctr">
                    <a:solidFill>
                      <a:schemeClr val="bg1">
                        <a:lumMod val="50000"/>
                      </a:schemeClr>
                    </a:solidFill>
                  </a:tcPr>
                </a:tc>
                <a:tc>
                  <a:txBody>
                    <a:bodyPr/>
                    <a:lstStyle/>
                    <a:p>
                      <a:pPr algn="ctr"/>
                      <a:r>
                        <a:rPr lang="pt-BR" dirty="0" smtClean="0"/>
                        <a:t>%</a:t>
                      </a:r>
                      <a:endParaRPr lang="pt-BR" dirty="0"/>
                    </a:p>
                  </a:txBody>
                  <a:tcPr anchor="ctr">
                    <a:solidFill>
                      <a:schemeClr val="bg1">
                        <a:lumMod val="50000"/>
                      </a:schemeClr>
                    </a:solidFill>
                  </a:tcPr>
                </a:tc>
              </a:tr>
              <a:tr h="557612">
                <a:tc>
                  <a:txBody>
                    <a:bodyPr/>
                    <a:lstStyle/>
                    <a:p>
                      <a:r>
                        <a:rPr lang="pt-BR" dirty="0" smtClean="0"/>
                        <a:t>Prefeitura Municipal</a:t>
                      </a:r>
                      <a:endParaRPr lang="pt-BR" dirty="0"/>
                    </a:p>
                  </a:txBody>
                  <a:tcPr anchor="ctr"/>
                </a:tc>
                <a:tc>
                  <a:txBody>
                    <a:bodyPr/>
                    <a:lstStyle/>
                    <a:p>
                      <a:pPr algn="r"/>
                      <a:r>
                        <a:rPr lang="pt-BR" dirty="0" smtClean="0"/>
                        <a:t>78.848.000,00</a:t>
                      </a:r>
                      <a:endParaRPr lang="pt-BR" dirty="0"/>
                    </a:p>
                  </a:txBody>
                  <a:tcPr anchor="ctr"/>
                </a:tc>
                <a:tc>
                  <a:txBody>
                    <a:bodyPr/>
                    <a:lstStyle/>
                    <a:p>
                      <a:pPr algn="r"/>
                      <a:r>
                        <a:rPr lang="pt-BR" dirty="0" smtClean="0"/>
                        <a:t>84,42</a:t>
                      </a:r>
                      <a:endParaRPr lang="pt-BR" dirty="0"/>
                    </a:p>
                  </a:txBody>
                  <a:tcPr anchor="ctr"/>
                </a:tc>
              </a:tr>
              <a:tr h="557612">
                <a:tc>
                  <a:txBody>
                    <a:bodyPr/>
                    <a:lstStyle/>
                    <a:p>
                      <a:endParaRPr lang="pt-BR" dirty="0"/>
                    </a:p>
                  </a:txBody>
                  <a:tcPr anchor="ctr"/>
                </a:tc>
                <a:tc>
                  <a:txBody>
                    <a:bodyPr/>
                    <a:lstStyle/>
                    <a:p>
                      <a:pPr algn="r"/>
                      <a:endParaRPr lang="pt-BR" dirty="0"/>
                    </a:p>
                  </a:txBody>
                  <a:tcPr anchor="ctr"/>
                </a:tc>
                <a:tc>
                  <a:txBody>
                    <a:bodyPr/>
                    <a:lstStyle/>
                    <a:p>
                      <a:pPr algn="r"/>
                      <a:endParaRPr lang="pt-BR" dirty="0"/>
                    </a:p>
                  </a:txBody>
                  <a:tcPr anchor="ctr"/>
                </a:tc>
              </a:tr>
              <a:tr h="557612">
                <a:tc>
                  <a:txBody>
                    <a:bodyPr/>
                    <a:lstStyle/>
                    <a:p>
                      <a:r>
                        <a:rPr lang="pt-BR" dirty="0" smtClean="0"/>
                        <a:t>Câmara Municipal</a:t>
                      </a:r>
                      <a:endParaRPr lang="pt-BR" dirty="0"/>
                    </a:p>
                  </a:txBody>
                  <a:tcPr anchor="ctr"/>
                </a:tc>
                <a:tc>
                  <a:txBody>
                    <a:bodyPr/>
                    <a:lstStyle/>
                    <a:p>
                      <a:pPr algn="r"/>
                      <a:r>
                        <a:rPr lang="pt-BR" dirty="0" smtClean="0"/>
                        <a:t>1.952.000,00</a:t>
                      </a:r>
                      <a:endParaRPr lang="pt-BR" dirty="0"/>
                    </a:p>
                  </a:txBody>
                  <a:tcPr anchor="ctr"/>
                </a:tc>
                <a:tc>
                  <a:txBody>
                    <a:bodyPr/>
                    <a:lstStyle/>
                    <a:p>
                      <a:pPr algn="r"/>
                      <a:r>
                        <a:rPr lang="pt-BR" dirty="0" smtClean="0"/>
                        <a:t>2,09</a:t>
                      </a:r>
                      <a:endParaRPr lang="pt-BR" dirty="0"/>
                    </a:p>
                  </a:txBody>
                  <a:tcPr anchor="ctr"/>
                </a:tc>
              </a:tr>
              <a:tr h="557612">
                <a:tc>
                  <a:txBody>
                    <a:bodyPr/>
                    <a:lstStyle/>
                    <a:p>
                      <a:endParaRPr lang="pt-BR"/>
                    </a:p>
                  </a:txBody>
                  <a:tcPr anchor="ctr"/>
                </a:tc>
                <a:tc>
                  <a:txBody>
                    <a:bodyPr/>
                    <a:lstStyle/>
                    <a:p>
                      <a:pPr algn="r"/>
                      <a:endParaRPr lang="pt-BR" dirty="0"/>
                    </a:p>
                  </a:txBody>
                  <a:tcPr anchor="ctr"/>
                </a:tc>
                <a:tc>
                  <a:txBody>
                    <a:bodyPr/>
                    <a:lstStyle/>
                    <a:p>
                      <a:pPr algn="r"/>
                      <a:endParaRPr lang="pt-BR" dirty="0"/>
                    </a:p>
                  </a:txBody>
                  <a:tcPr anchor="ctr"/>
                </a:tc>
              </a:tr>
              <a:tr h="557612">
                <a:tc>
                  <a:txBody>
                    <a:bodyPr/>
                    <a:lstStyle/>
                    <a:p>
                      <a:r>
                        <a:rPr lang="pt-BR" dirty="0" smtClean="0"/>
                        <a:t>Fundo de Previdência</a:t>
                      </a:r>
                      <a:endParaRPr lang="pt-BR" dirty="0"/>
                    </a:p>
                  </a:txBody>
                  <a:tcPr anchor="ctr"/>
                </a:tc>
                <a:tc>
                  <a:txBody>
                    <a:bodyPr/>
                    <a:lstStyle/>
                    <a:p>
                      <a:pPr algn="r"/>
                      <a:r>
                        <a:rPr lang="pt-BR" dirty="0" smtClean="0"/>
                        <a:t>12.600.000,00</a:t>
                      </a:r>
                      <a:endParaRPr lang="pt-BR" dirty="0"/>
                    </a:p>
                  </a:txBody>
                  <a:tcPr anchor="ctr"/>
                </a:tc>
                <a:tc>
                  <a:txBody>
                    <a:bodyPr/>
                    <a:lstStyle/>
                    <a:p>
                      <a:pPr algn="r"/>
                      <a:r>
                        <a:rPr lang="pt-BR" dirty="0" smtClean="0"/>
                        <a:t>13,49</a:t>
                      </a:r>
                      <a:endParaRPr lang="pt-BR" dirty="0"/>
                    </a:p>
                  </a:txBody>
                  <a:tcPr anchor="ctr"/>
                </a:tc>
              </a:tr>
              <a:tr h="557612">
                <a:tc>
                  <a:txBody>
                    <a:bodyPr/>
                    <a:lstStyle/>
                    <a:p>
                      <a:endParaRPr lang="pt-BR" dirty="0"/>
                    </a:p>
                  </a:txBody>
                  <a:tcPr anchor="ctr"/>
                </a:tc>
                <a:tc>
                  <a:txBody>
                    <a:bodyPr/>
                    <a:lstStyle/>
                    <a:p>
                      <a:pPr algn="r"/>
                      <a:endParaRPr lang="pt-BR" dirty="0"/>
                    </a:p>
                  </a:txBody>
                  <a:tcPr anchor="ctr"/>
                </a:tc>
                <a:tc>
                  <a:txBody>
                    <a:bodyPr/>
                    <a:lstStyle/>
                    <a:p>
                      <a:pPr algn="r"/>
                      <a:endParaRPr lang="pt-BR" dirty="0"/>
                    </a:p>
                  </a:txBody>
                  <a:tcPr anchor="ctr"/>
                </a:tc>
              </a:tr>
              <a:tr h="557612">
                <a:tc>
                  <a:txBody>
                    <a:bodyPr/>
                    <a:lstStyle/>
                    <a:p>
                      <a:r>
                        <a:rPr lang="pt-BR" b="1" dirty="0" smtClean="0"/>
                        <a:t>Total Geral</a:t>
                      </a:r>
                      <a:endParaRPr lang="pt-BR" b="1" dirty="0"/>
                    </a:p>
                  </a:txBody>
                  <a:tcPr anchor="ctr"/>
                </a:tc>
                <a:tc>
                  <a:txBody>
                    <a:bodyPr/>
                    <a:lstStyle/>
                    <a:p>
                      <a:pPr algn="r"/>
                      <a:r>
                        <a:rPr lang="pt-BR" b="1" dirty="0" smtClean="0"/>
                        <a:t>93.400.000,00</a:t>
                      </a:r>
                      <a:endParaRPr lang="pt-BR" b="1" dirty="0"/>
                    </a:p>
                  </a:txBody>
                  <a:tcPr anchor="ctr"/>
                </a:tc>
                <a:tc>
                  <a:txBody>
                    <a:bodyPr/>
                    <a:lstStyle/>
                    <a:p>
                      <a:pPr algn="r"/>
                      <a:r>
                        <a:rPr lang="pt-BR" b="1" dirty="0" smtClean="0"/>
                        <a:t>100,00</a:t>
                      </a:r>
                      <a:endParaRPr lang="pt-BR" b="1" dirty="0"/>
                    </a:p>
                  </a:txBody>
                  <a:tcPr anchor="ctr"/>
                </a:tc>
              </a:tr>
            </a:tbl>
          </a:graphicData>
        </a:graphic>
      </p:graphicFrame>
    </p:spTree>
    <p:extLst>
      <p:ext uri="{BB962C8B-B14F-4D97-AF65-F5344CB8AC3E}">
        <p14:creationId xmlns:p14="http://schemas.microsoft.com/office/powerpoint/2010/main" xmlns="" val="169436639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r" eaLnBrk="1" hangingPunct="1"/>
            <a:r>
              <a:rPr lang="pt-BR" sz="2800" dirty="0" smtClean="0">
                <a:latin typeface="Arial" pitchFamily="34" charset="0"/>
                <a:cs typeface="Arial" pitchFamily="34" charset="0"/>
              </a:rPr>
              <a:t>Apresentação das </a:t>
            </a:r>
            <a:r>
              <a:rPr lang="pt-BR" sz="2800" dirty="0" err="1" smtClean="0">
                <a:latin typeface="Arial" pitchFamily="34" charset="0"/>
                <a:cs typeface="Arial" pitchFamily="34" charset="0"/>
              </a:rPr>
              <a:t>Unid</a:t>
            </a:r>
            <a:r>
              <a:rPr lang="pt-BR" sz="2800" dirty="0" smtClean="0">
                <a:latin typeface="Arial" pitchFamily="34" charset="0"/>
                <a:cs typeface="Arial" pitchFamily="34" charset="0"/>
              </a:rPr>
              <a:t>. Executoras</a:t>
            </a:r>
          </a:p>
        </p:txBody>
      </p:sp>
      <p:sp>
        <p:nvSpPr>
          <p:cNvPr id="7171" name="Rectangle 3"/>
          <p:cNvSpPr>
            <a:spLocks noGrp="1" noChangeArrowheads="1"/>
          </p:cNvSpPr>
          <p:nvPr>
            <p:ph type="body" idx="1"/>
          </p:nvPr>
        </p:nvSpPr>
        <p:spPr>
          <a:xfrm>
            <a:off x="250825" y="981075"/>
            <a:ext cx="8713788" cy="5149850"/>
          </a:xfrm>
        </p:spPr>
        <p:txBody>
          <a:bodyPr/>
          <a:lstStyle/>
          <a:p>
            <a:pPr marL="0" indent="0" algn="ctr">
              <a:buNone/>
            </a:pPr>
            <a:r>
              <a:rPr lang="pt-BR" sz="2000" b="1" u="sng" dirty="0" smtClean="0"/>
              <a:t>Unidades Executoras da Coordenadoria de Captação de Recursos/ Convênios/ Prestação de Contas</a:t>
            </a:r>
          </a:p>
          <a:p>
            <a:pPr marL="0" indent="0" algn="just">
              <a:buNone/>
            </a:pPr>
            <a:endParaRPr lang="pt-BR" sz="2000" dirty="0" smtClean="0"/>
          </a:p>
          <a:p>
            <a:pPr marL="0" indent="0" algn="just">
              <a:buFont typeface="Wingdings" pitchFamily="2" charset="2"/>
              <a:buChar char="Ø"/>
            </a:pPr>
            <a:r>
              <a:rPr lang="pt-BR" sz="2000" dirty="0" smtClean="0"/>
              <a:t> Para o exercício de 2021 foram alocados:</a:t>
            </a:r>
          </a:p>
          <a:p>
            <a:pPr marL="0" indent="0" algn="just">
              <a:buNone/>
            </a:pPr>
            <a:endParaRPr lang="pt-BR" sz="2000" dirty="0" smtClean="0"/>
          </a:p>
          <a:p>
            <a:pPr marL="0" indent="0" algn="just">
              <a:buFont typeface="Wingdings" pitchFamily="2" charset="2"/>
              <a:buChar char="ü"/>
            </a:pPr>
            <a:r>
              <a:rPr lang="pt-BR" sz="2000" dirty="0" smtClean="0"/>
              <a:t> 1 unidades executoras;</a:t>
            </a:r>
          </a:p>
          <a:p>
            <a:pPr marL="0" indent="0" algn="just">
              <a:buNone/>
            </a:pPr>
            <a:endParaRPr lang="pt-BR" sz="2000" dirty="0" smtClean="0"/>
          </a:p>
          <a:p>
            <a:pPr marL="0" indent="0" algn="just">
              <a:buFont typeface="Wingdings" pitchFamily="2" charset="2"/>
              <a:buChar char="ü"/>
            </a:pPr>
            <a:r>
              <a:rPr lang="pt-BR" sz="2000" dirty="0" smtClean="0"/>
              <a:t> 1 Programas;</a:t>
            </a:r>
          </a:p>
          <a:p>
            <a:pPr marL="0" indent="0" algn="just">
              <a:buNone/>
            </a:pPr>
            <a:endParaRPr lang="pt-BR" sz="2000" dirty="0" smtClean="0"/>
          </a:p>
          <a:p>
            <a:pPr marL="0" indent="0" algn="just">
              <a:buFont typeface="Wingdings" pitchFamily="2" charset="2"/>
              <a:buChar char="ü"/>
            </a:pPr>
            <a:r>
              <a:rPr lang="pt-BR" sz="2000" dirty="0" smtClean="0"/>
              <a:t> 1 ações;</a:t>
            </a:r>
          </a:p>
          <a:p>
            <a:pPr marL="0" indent="0" algn="just">
              <a:buNone/>
            </a:pPr>
            <a:endParaRPr lang="pt-BR" sz="2000" dirty="0" smtClean="0"/>
          </a:p>
          <a:p>
            <a:pPr marL="0" indent="0" algn="just">
              <a:buFont typeface="Wingdings" pitchFamily="2" charset="2"/>
              <a:buChar char="ü"/>
            </a:pPr>
            <a:r>
              <a:rPr lang="pt-BR" sz="2000" dirty="0" smtClean="0"/>
              <a:t> 2 dotações ou rubricas de despesas.</a:t>
            </a:r>
          </a:p>
          <a:p>
            <a:pPr marL="0" indent="0" algn="just">
              <a:buFont typeface="Wingdings" pitchFamily="2" charset="2"/>
              <a:buChar char="ü"/>
            </a:pPr>
            <a:endParaRPr lang="pt-BR" sz="2000" dirty="0" smtClean="0"/>
          </a:p>
          <a:p>
            <a:pPr marL="0" indent="0" algn="just">
              <a:buNone/>
            </a:pPr>
            <a:r>
              <a:rPr lang="pt-BR" sz="2000" dirty="0" smtClean="0"/>
              <a:t>	Segue seus detalhamentos:</a:t>
            </a:r>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None/>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ctr">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Font typeface="Arial" charset="0"/>
              <a:buChar char="•"/>
            </a:pPr>
            <a:endParaRPr lang="pt-BR" sz="2000" dirty="0" smtClean="0"/>
          </a:p>
          <a:p>
            <a:pPr marL="0" indent="0" algn="just">
              <a:buFont typeface="Arial" charset="0"/>
              <a:buChar char="•"/>
            </a:pPr>
            <a:endParaRPr lang="pt-BR" sz="2000" dirty="0"/>
          </a:p>
          <a:p>
            <a:pPr marL="0" indent="0">
              <a:buNone/>
            </a:pPr>
            <a:endParaRPr lang="pt-BR" sz="2000" dirty="0" smtClean="0"/>
          </a:p>
          <a:p>
            <a:endParaRPr lang="pt-BR" sz="2000" dirty="0"/>
          </a:p>
          <a:p>
            <a:pPr eaLnBrk="1" hangingPunct="1">
              <a:lnSpc>
                <a:spcPct val="90000"/>
              </a:lnSpc>
              <a:buFont typeface="Wingdings" pitchFamily="2" charset="2"/>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spTree>
    <p:extLst>
      <p:ext uri="{BB962C8B-B14F-4D97-AF65-F5344CB8AC3E}">
        <p14:creationId xmlns:p14="http://schemas.microsoft.com/office/powerpoint/2010/main" xmlns="" val="16943663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2" name="Picture 2"/>
          <p:cNvPicPr>
            <a:picLocks noChangeAspect="1" noChangeArrowheads="1"/>
          </p:cNvPicPr>
          <p:nvPr/>
        </p:nvPicPr>
        <p:blipFill>
          <a:blip r:embed="rId3"/>
          <a:srcRect/>
          <a:stretch>
            <a:fillRect/>
          </a:stretch>
        </p:blipFill>
        <p:spPr bwMode="auto">
          <a:xfrm>
            <a:off x="214282" y="2643182"/>
            <a:ext cx="8715435" cy="1643073"/>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r" eaLnBrk="1" hangingPunct="1"/>
            <a:r>
              <a:rPr lang="pt-BR" sz="2800" dirty="0" smtClean="0">
                <a:latin typeface="Arial" pitchFamily="34" charset="0"/>
                <a:cs typeface="Arial" pitchFamily="34" charset="0"/>
              </a:rPr>
              <a:t>Apresentação das </a:t>
            </a:r>
            <a:r>
              <a:rPr lang="pt-BR" sz="2800" dirty="0" err="1" smtClean="0">
                <a:latin typeface="Arial" pitchFamily="34" charset="0"/>
                <a:cs typeface="Arial" pitchFamily="34" charset="0"/>
              </a:rPr>
              <a:t>Unid</a:t>
            </a:r>
            <a:r>
              <a:rPr lang="pt-BR" sz="2800" dirty="0" smtClean="0">
                <a:latin typeface="Arial" pitchFamily="34" charset="0"/>
                <a:cs typeface="Arial" pitchFamily="34" charset="0"/>
              </a:rPr>
              <a:t>. Executoras</a:t>
            </a:r>
          </a:p>
        </p:txBody>
      </p:sp>
      <p:sp>
        <p:nvSpPr>
          <p:cNvPr id="7171" name="Rectangle 3"/>
          <p:cNvSpPr>
            <a:spLocks noGrp="1" noChangeArrowheads="1"/>
          </p:cNvSpPr>
          <p:nvPr>
            <p:ph type="body" idx="1"/>
          </p:nvPr>
        </p:nvSpPr>
        <p:spPr>
          <a:xfrm>
            <a:off x="250825" y="981075"/>
            <a:ext cx="8713788" cy="5149850"/>
          </a:xfrm>
        </p:spPr>
        <p:txBody>
          <a:bodyPr/>
          <a:lstStyle/>
          <a:p>
            <a:pPr marL="0" indent="0" algn="ctr">
              <a:buNone/>
            </a:pPr>
            <a:endParaRPr lang="pt-BR" sz="2000" b="1" u="sng" dirty="0" smtClean="0"/>
          </a:p>
          <a:p>
            <a:pPr marL="0" indent="0" algn="ctr">
              <a:buNone/>
            </a:pPr>
            <a:r>
              <a:rPr lang="pt-BR" sz="2000" b="1" u="sng" dirty="0" smtClean="0"/>
              <a:t>Unidades Executoras da Câmara Municipal de Tambaú</a:t>
            </a:r>
          </a:p>
          <a:p>
            <a:pPr marL="0" indent="0" algn="just">
              <a:buNone/>
            </a:pPr>
            <a:endParaRPr lang="pt-BR" sz="2000" dirty="0" smtClean="0"/>
          </a:p>
          <a:p>
            <a:pPr marL="0" indent="0" algn="just">
              <a:buFont typeface="Wingdings" pitchFamily="2" charset="2"/>
              <a:buChar char="Ø"/>
            </a:pPr>
            <a:r>
              <a:rPr lang="pt-BR" sz="2000" dirty="0" smtClean="0"/>
              <a:t> Para o exercício de 2021 foram alocados:</a:t>
            </a:r>
          </a:p>
          <a:p>
            <a:pPr marL="0" indent="0" algn="just">
              <a:buNone/>
            </a:pPr>
            <a:endParaRPr lang="pt-BR" sz="2000" dirty="0" smtClean="0"/>
          </a:p>
          <a:p>
            <a:pPr marL="0" indent="0" algn="just">
              <a:buFont typeface="Wingdings" pitchFamily="2" charset="2"/>
              <a:buChar char="ü"/>
            </a:pPr>
            <a:r>
              <a:rPr lang="pt-BR" sz="2000" dirty="0" smtClean="0"/>
              <a:t> 2 unidades executoras;</a:t>
            </a:r>
          </a:p>
          <a:p>
            <a:pPr marL="0" indent="0" algn="just">
              <a:buNone/>
            </a:pPr>
            <a:endParaRPr lang="pt-BR" sz="2000" dirty="0" smtClean="0"/>
          </a:p>
          <a:p>
            <a:pPr marL="0" indent="0" algn="just">
              <a:buFont typeface="Wingdings" pitchFamily="2" charset="2"/>
              <a:buChar char="ü"/>
            </a:pPr>
            <a:r>
              <a:rPr lang="pt-BR" sz="2000" dirty="0" smtClean="0"/>
              <a:t> 2 Programas;</a:t>
            </a:r>
          </a:p>
          <a:p>
            <a:pPr marL="0" indent="0" algn="just">
              <a:buNone/>
            </a:pPr>
            <a:endParaRPr lang="pt-BR" sz="2000" dirty="0" smtClean="0"/>
          </a:p>
          <a:p>
            <a:pPr marL="0" indent="0" algn="just">
              <a:buFont typeface="Wingdings" pitchFamily="2" charset="2"/>
              <a:buChar char="ü"/>
            </a:pPr>
            <a:r>
              <a:rPr lang="pt-BR" sz="2000" dirty="0" smtClean="0"/>
              <a:t> 3 ações;</a:t>
            </a:r>
          </a:p>
          <a:p>
            <a:pPr marL="0" indent="0" algn="just">
              <a:buNone/>
            </a:pPr>
            <a:endParaRPr lang="pt-BR" sz="2000" dirty="0" smtClean="0"/>
          </a:p>
          <a:p>
            <a:pPr marL="0" indent="0" algn="just">
              <a:buFont typeface="Wingdings" pitchFamily="2" charset="2"/>
              <a:buChar char="ü"/>
            </a:pPr>
            <a:r>
              <a:rPr lang="pt-BR" sz="2000" dirty="0" smtClean="0"/>
              <a:t> 16 dotações ou rubricas de despesas.</a:t>
            </a:r>
          </a:p>
          <a:p>
            <a:pPr marL="0" indent="0" algn="just">
              <a:buFont typeface="Wingdings" pitchFamily="2" charset="2"/>
              <a:buChar char="ü"/>
            </a:pPr>
            <a:endParaRPr lang="pt-BR" sz="2000" dirty="0" smtClean="0"/>
          </a:p>
          <a:p>
            <a:pPr marL="0" indent="0" algn="just">
              <a:buNone/>
            </a:pPr>
            <a:r>
              <a:rPr lang="pt-BR" sz="2000" dirty="0" smtClean="0"/>
              <a:t>	Segue seus detalhamentos:</a:t>
            </a:r>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None/>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ctr">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Font typeface="Arial" charset="0"/>
              <a:buChar char="•"/>
            </a:pPr>
            <a:endParaRPr lang="pt-BR" sz="2000" dirty="0" smtClean="0"/>
          </a:p>
          <a:p>
            <a:pPr marL="0" indent="0" algn="just">
              <a:buFont typeface="Arial" charset="0"/>
              <a:buChar char="•"/>
            </a:pPr>
            <a:endParaRPr lang="pt-BR" sz="2000" dirty="0"/>
          </a:p>
          <a:p>
            <a:pPr marL="0" indent="0">
              <a:buNone/>
            </a:pPr>
            <a:endParaRPr lang="pt-BR" sz="2000" dirty="0" smtClean="0"/>
          </a:p>
          <a:p>
            <a:endParaRPr lang="pt-BR" sz="2000" dirty="0"/>
          </a:p>
          <a:p>
            <a:pPr eaLnBrk="1" hangingPunct="1">
              <a:lnSpc>
                <a:spcPct val="90000"/>
              </a:lnSpc>
              <a:buFont typeface="Wingdings" pitchFamily="2" charset="2"/>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spTree>
    <p:extLst>
      <p:ext uri="{BB962C8B-B14F-4D97-AF65-F5344CB8AC3E}">
        <p14:creationId xmlns:p14="http://schemas.microsoft.com/office/powerpoint/2010/main" xmlns="" val="16943663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5122" name="Picture 2"/>
          <p:cNvPicPr>
            <a:picLocks noChangeAspect="1" noChangeArrowheads="1"/>
          </p:cNvPicPr>
          <p:nvPr/>
        </p:nvPicPr>
        <p:blipFill>
          <a:blip r:embed="rId3"/>
          <a:srcRect/>
          <a:stretch>
            <a:fillRect/>
          </a:stretch>
        </p:blipFill>
        <p:spPr bwMode="auto">
          <a:xfrm>
            <a:off x="214282" y="1785926"/>
            <a:ext cx="8715436" cy="3571900"/>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6146" name="Picture 2"/>
          <p:cNvPicPr>
            <a:picLocks noChangeAspect="1" noChangeArrowheads="1"/>
          </p:cNvPicPr>
          <p:nvPr/>
        </p:nvPicPr>
        <p:blipFill>
          <a:blip r:embed="rId3"/>
          <a:srcRect/>
          <a:stretch>
            <a:fillRect/>
          </a:stretch>
        </p:blipFill>
        <p:spPr bwMode="auto">
          <a:xfrm>
            <a:off x="214281" y="2214554"/>
            <a:ext cx="8715437" cy="2571768"/>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4"/>
            <a:ext cx="8229600" cy="630237"/>
          </a:xfrm>
        </p:spPr>
        <p:txBody>
          <a:bodyPr/>
          <a:lstStyle/>
          <a:p>
            <a:pPr algn="r" eaLnBrk="1" hangingPunct="1"/>
            <a:r>
              <a:rPr lang="pt-BR" sz="2800" dirty="0" smtClean="0">
                <a:latin typeface="Arial" pitchFamily="34" charset="0"/>
                <a:cs typeface="Arial" pitchFamily="34" charset="0"/>
              </a:rPr>
              <a:t>Apresentação das </a:t>
            </a:r>
            <a:r>
              <a:rPr lang="pt-BR" sz="2800" dirty="0" err="1" smtClean="0">
                <a:latin typeface="Arial" pitchFamily="34" charset="0"/>
                <a:cs typeface="Arial" pitchFamily="34" charset="0"/>
              </a:rPr>
              <a:t>Unid</a:t>
            </a:r>
            <a:r>
              <a:rPr lang="pt-BR" sz="2800" dirty="0" smtClean="0">
                <a:latin typeface="Arial" pitchFamily="34" charset="0"/>
                <a:cs typeface="Arial" pitchFamily="34" charset="0"/>
              </a:rPr>
              <a:t>. Executoras</a:t>
            </a:r>
          </a:p>
        </p:txBody>
      </p:sp>
      <p:sp>
        <p:nvSpPr>
          <p:cNvPr id="7171" name="Rectangle 3"/>
          <p:cNvSpPr>
            <a:spLocks noGrp="1" noChangeArrowheads="1"/>
          </p:cNvSpPr>
          <p:nvPr>
            <p:ph type="body" idx="1"/>
          </p:nvPr>
        </p:nvSpPr>
        <p:spPr>
          <a:xfrm>
            <a:off x="250825" y="981075"/>
            <a:ext cx="8713788" cy="5149850"/>
          </a:xfrm>
        </p:spPr>
        <p:txBody>
          <a:bodyPr/>
          <a:lstStyle/>
          <a:p>
            <a:pPr marL="0" indent="0" algn="ctr">
              <a:buNone/>
            </a:pPr>
            <a:r>
              <a:rPr lang="pt-BR" sz="2000" b="1" u="sng" dirty="0" smtClean="0"/>
              <a:t>Unidades Executoras do Fundo Previdenciário do Município de Tambaú</a:t>
            </a:r>
          </a:p>
          <a:p>
            <a:pPr marL="0" indent="0" algn="just">
              <a:buNone/>
            </a:pPr>
            <a:endParaRPr lang="pt-BR" sz="2000" dirty="0" smtClean="0"/>
          </a:p>
          <a:p>
            <a:pPr marL="0" indent="0" algn="just">
              <a:buFont typeface="Wingdings" pitchFamily="2" charset="2"/>
              <a:buChar char="Ø"/>
            </a:pPr>
            <a:r>
              <a:rPr lang="pt-BR" sz="2000" dirty="0" smtClean="0"/>
              <a:t> Para o exercício de 2021 foram alocados:</a:t>
            </a:r>
          </a:p>
          <a:p>
            <a:pPr marL="0" indent="0" algn="just">
              <a:buNone/>
            </a:pPr>
            <a:endParaRPr lang="pt-BR" sz="2000" dirty="0" smtClean="0"/>
          </a:p>
          <a:p>
            <a:pPr marL="0" indent="0" algn="just">
              <a:buFont typeface="Wingdings" pitchFamily="2" charset="2"/>
              <a:buChar char="ü"/>
            </a:pPr>
            <a:r>
              <a:rPr lang="pt-BR" sz="2000" dirty="0" smtClean="0"/>
              <a:t> 1 unidades executoras;</a:t>
            </a:r>
          </a:p>
          <a:p>
            <a:pPr marL="0" indent="0" algn="just">
              <a:buNone/>
            </a:pPr>
            <a:endParaRPr lang="pt-BR" sz="2000" dirty="0" smtClean="0"/>
          </a:p>
          <a:p>
            <a:pPr marL="0" indent="0" algn="just">
              <a:buFont typeface="Wingdings" pitchFamily="2" charset="2"/>
              <a:buChar char="ü"/>
            </a:pPr>
            <a:r>
              <a:rPr lang="pt-BR" sz="2000" dirty="0" smtClean="0"/>
              <a:t> 1 Programas;</a:t>
            </a:r>
          </a:p>
          <a:p>
            <a:pPr marL="0" indent="0" algn="just">
              <a:buNone/>
            </a:pPr>
            <a:endParaRPr lang="pt-BR" sz="2000" dirty="0" smtClean="0"/>
          </a:p>
          <a:p>
            <a:pPr marL="0" indent="0" algn="just">
              <a:buFont typeface="Wingdings" pitchFamily="2" charset="2"/>
              <a:buChar char="ü"/>
            </a:pPr>
            <a:r>
              <a:rPr lang="pt-BR" sz="2000" dirty="0" smtClean="0"/>
              <a:t> 1 ações;</a:t>
            </a:r>
          </a:p>
          <a:p>
            <a:pPr marL="0" indent="0" algn="just">
              <a:buNone/>
            </a:pPr>
            <a:endParaRPr lang="pt-BR" sz="2000" dirty="0" smtClean="0"/>
          </a:p>
          <a:p>
            <a:pPr marL="0" indent="0" algn="just">
              <a:buFont typeface="Wingdings" pitchFamily="2" charset="2"/>
              <a:buChar char="ü"/>
            </a:pPr>
            <a:r>
              <a:rPr lang="pt-BR" sz="2000" dirty="0" smtClean="0"/>
              <a:t> </a:t>
            </a:r>
            <a:r>
              <a:rPr lang="pt-BR" sz="2000" dirty="0" smtClean="0"/>
              <a:t>13 </a:t>
            </a:r>
            <a:r>
              <a:rPr lang="pt-BR" sz="2000" dirty="0" smtClean="0"/>
              <a:t>dotações ou rubricas de despesas.</a:t>
            </a:r>
          </a:p>
          <a:p>
            <a:pPr marL="0" indent="0" algn="just">
              <a:buFont typeface="Wingdings" pitchFamily="2" charset="2"/>
              <a:buChar char="ü"/>
            </a:pPr>
            <a:endParaRPr lang="pt-BR" sz="2000" dirty="0" smtClean="0"/>
          </a:p>
          <a:p>
            <a:pPr marL="0" indent="0" algn="just">
              <a:buNone/>
            </a:pPr>
            <a:r>
              <a:rPr lang="pt-BR" sz="2000" dirty="0" smtClean="0"/>
              <a:t>	Segue seus detalhamentos:</a:t>
            </a:r>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None/>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just">
              <a:buFont typeface="Wingdings" pitchFamily="2" charset="2"/>
              <a:buChar char="ü"/>
            </a:pPr>
            <a:endParaRPr lang="pt-BR" sz="2000" dirty="0" smtClean="0"/>
          </a:p>
          <a:p>
            <a:pPr marL="0" indent="0" algn="ctr">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None/>
            </a:pPr>
            <a:endParaRPr lang="pt-BR" sz="2000" dirty="0" smtClean="0"/>
          </a:p>
          <a:p>
            <a:pPr marL="0" indent="0" algn="just">
              <a:buFont typeface="Arial" charset="0"/>
              <a:buChar char="•"/>
            </a:pPr>
            <a:endParaRPr lang="pt-BR" sz="2000" dirty="0" smtClean="0"/>
          </a:p>
          <a:p>
            <a:pPr marL="0" indent="0" algn="just">
              <a:buFont typeface="Arial" charset="0"/>
              <a:buChar char="•"/>
            </a:pPr>
            <a:endParaRPr lang="pt-BR" sz="2000" dirty="0"/>
          </a:p>
          <a:p>
            <a:pPr marL="0" indent="0">
              <a:buNone/>
            </a:pPr>
            <a:endParaRPr lang="pt-BR" sz="2000" dirty="0" smtClean="0"/>
          </a:p>
          <a:p>
            <a:endParaRPr lang="pt-BR" sz="2000" dirty="0"/>
          </a:p>
          <a:p>
            <a:pPr eaLnBrk="1" hangingPunct="1">
              <a:lnSpc>
                <a:spcPct val="90000"/>
              </a:lnSpc>
              <a:buFont typeface="Wingdings" pitchFamily="2" charset="2"/>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spTree>
    <p:extLst>
      <p:ext uri="{BB962C8B-B14F-4D97-AF65-F5344CB8AC3E}">
        <p14:creationId xmlns:p14="http://schemas.microsoft.com/office/powerpoint/2010/main" xmlns="" val="169436639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Planejamento Orçamentário</a:t>
            </a:r>
          </a:p>
        </p:txBody>
      </p:sp>
      <p:sp>
        <p:nvSpPr>
          <p:cNvPr id="23555" name="Rectangle 3"/>
          <p:cNvSpPr>
            <a:spLocks noGrp="1" noChangeArrowheads="1"/>
          </p:cNvSpPr>
          <p:nvPr>
            <p:ph type="body" idx="1"/>
          </p:nvPr>
        </p:nvSpPr>
        <p:spPr>
          <a:xfrm>
            <a:off x="250825" y="981075"/>
            <a:ext cx="8713788" cy="5149850"/>
          </a:xfrm>
        </p:spPr>
        <p:txBody>
          <a:bodyPr/>
          <a:lstStyle/>
          <a:p>
            <a:pPr eaLnBrk="1" hangingPunct="1">
              <a:lnSpc>
                <a:spcPct val="90000"/>
              </a:lnSpc>
              <a:buFont typeface="Wingdings" pitchFamily="2" charset="2"/>
              <a:buNone/>
            </a:pPr>
            <a:endParaRPr lang="pt-BR" sz="2000" b="1" dirty="0" smtClean="0"/>
          </a:p>
          <a:p>
            <a:pPr eaLnBrk="1" hangingPunct="1">
              <a:lnSpc>
                <a:spcPct val="90000"/>
              </a:lnSpc>
              <a:buFont typeface="Wingdings" pitchFamily="2" charset="2"/>
              <a:buNone/>
            </a:pPr>
            <a:endParaRPr lang="pt-BR" sz="2000" b="1" dirty="0"/>
          </a:p>
          <a:p>
            <a:pPr eaLnBrk="1" hangingPunct="1">
              <a:lnSpc>
                <a:spcPct val="90000"/>
              </a:lnSpc>
              <a:buFont typeface="Wingdings" pitchFamily="2" charset="2"/>
              <a:buNone/>
            </a:pPr>
            <a:endParaRPr lang="pt-BR" sz="2000" b="1"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2" cstate="print"/>
          <a:stretch>
            <a:fillRect/>
          </a:stretch>
        </p:blipFill>
        <p:spPr>
          <a:xfrm>
            <a:off x="539552" y="332656"/>
            <a:ext cx="1296144" cy="648072"/>
          </a:xfrm>
          <a:prstGeom prst="rect">
            <a:avLst/>
          </a:prstGeom>
        </p:spPr>
      </p:pic>
      <p:pic>
        <p:nvPicPr>
          <p:cNvPr id="7170" name="Picture 2"/>
          <p:cNvPicPr>
            <a:picLocks noChangeAspect="1" noChangeArrowheads="1"/>
          </p:cNvPicPr>
          <p:nvPr/>
        </p:nvPicPr>
        <p:blipFill>
          <a:blip r:embed="rId3"/>
          <a:srcRect/>
          <a:stretch>
            <a:fillRect/>
          </a:stretch>
        </p:blipFill>
        <p:spPr bwMode="auto">
          <a:xfrm>
            <a:off x="214282" y="1928802"/>
            <a:ext cx="8715436" cy="3429023"/>
          </a:xfrm>
          <a:prstGeom prst="rect">
            <a:avLst/>
          </a:prstGeom>
          <a:noFill/>
          <a:ln w="9525">
            <a:noFill/>
            <a:miter lim="800000"/>
            <a:headEnd/>
            <a:tailEnd/>
          </a:ln>
          <a:effectLst/>
        </p:spPr>
      </p:pic>
    </p:spTree>
    <p:extLst>
      <p:ext uri="{BB962C8B-B14F-4D97-AF65-F5344CB8AC3E}">
        <p14:creationId xmlns:p14="http://schemas.microsoft.com/office/powerpoint/2010/main" xmlns="" val="35287773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4"/>
            <a:ext cx="8229600" cy="630237"/>
          </a:xfrm>
        </p:spPr>
        <p:txBody>
          <a:bodyPr/>
          <a:lstStyle/>
          <a:p>
            <a:pPr algn="ctr" eaLnBrk="1" hangingPunct="1"/>
            <a:r>
              <a:rPr lang="pt-BR" sz="2800" dirty="0" smtClean="0">
                <a:latin typeface="+mn-lt"/>
              </a:rPr>
              <a:t>Informações</a:t>
            </a:r>
          </a:p>
        </p:txBody>
      </p:sp>
      <p:sp>
        <p:nvSpPr>
          <p:cNvPr id="23555" name="Rectangle 3"/>
          <p:cNvSpPr>
            <a:spLocks noGrp="1" noChangeArrowheads="1"/>
          </p:cNvSpPr>
          <p:nvPr>
            <p:ph type="body" idx="1"/>
          </p:nvPr>
        </p:nvSpPr>
        <p:spPr>
          <a:xfrm>
            <a:off x="250825" y="981075"/>
            <a:ext cx="8713788" cy="5149850"/>
          </a:xfrm>
          <a:ln>
            <a:solidFill>
              <a:schemeClr val="bg1"/>
            </a:solidFill>
          </a:ln>
        </p:spPr>
        <p:txBody>
          <a:bodyPr/>
          <a:lstStyle/>
          <a:p>
            <a:pPr eaLnBrk="1" hangingPunct="1">
              <a:lnSpc>
                <a:spcPct val="90000"/>
              </a:lnSpc>
              <a:buFont typeface="Wingdings" pitchFamily="2" charset="2"/>
              <a:buNone/>
            </a:pPr>
            <a:endParaRPr lang="pt-BR" sz="2000" dirty="0" smtClean="0"/>
          </a:p>
          <a:p>
            <a:pPr algn="ctr" eaLnBrk="1" hangingPunct="1">
              <a:lnSpc>
                <a:spcPct val="90000"/>
              </a:lnSpc>
              <a:buFont typeface="Wingdings" pitchFamily="2" charset="2"/>
              <a:buNone/>
            </a:pPr>
            <a:endParaRPr lang="pt-BR" sz="2000" b="1" dirty="0" smtClean="0"/>
          </a:p>
          <a:p>
            <a:pPr algn="ctr" eaLnBrk="1" hangingPunct="1">
              <a:lnSpc>
                <a:spcPct val="90000"/>
              </a:lnSpc>
              <a:buNone/>
            </a:pPr>
            <a:r>
              <a:rPr lang="pt-BR" sz="2000" dirty="0" smtClean="0"/>
              <a:t>Telefone (19)3673-9500 – Ramais: </a:t>
            </a:r>
            <a:r>
              <a:rPr lang="pt-BR" sz="2000" dirty="0" smtClean="0"/>
              <a:t>27, 28 </a:t>
            </a:r>
            <a:r>
              <a:rPr lang="pt-BR" sz="2000" dirty="0" smtClean="0"/>
              <a:t>e 29</a:t>
            </a:r>
          </a:p>
          <a:p>
            <a:pPr algn="ctr" eaLnBrk="1" hangingPunct="1">
              <a:lnSpc>
                <a:spcPct val="90000"/>
              </a:lnSpc>
              <a:buNone/>
            </a:pPr>
            <a:endParaRPr lang="pt-BR" sz="2000" dirty="0" smtClean="0"/>
          </a:p>
          <a:p>
            <a:pPr algn="ctr" eaLnBrk="1" hangingPunct="1">
              <a:lnSpc>
                <a:spcPct val="90000"/>
              </a:lnSpc>
              <a:buNone/>
            </a:pPr>
            <a:r>
              <a:rPr lang="pt-BR" sz="2000" dirty="0" smtClean="0"/>
              <a:t>E-mails:</a:t>
            </a:r>
          </a:p>
          <a:p>
            <a:pPr algn="ctr" eaLnBrk="1" hangingPunct="1">
              <a:lnSpc>
                <a:spcPct val="90000"/>
              </a:lnSpc>
              <a:buNone/>
            </a:pPr>
            <a:endParaRPr lang="pt-BR" sz="2000" dirty="0" smtClean="0"/>
          </a:p>
          <a:p>
            <a:pPr algn="ctr" eaLnBrk="1" hangingPunct="1">
              <a:lnSpc>
                <a:spcPct val="90000"/>
              </a:lnSpc>
              <a:buNone/>
            </a:pPr>
            <a:r>
              <a:rPr lang="pt-BR" sz="2000" dirty="0">
                <a:hlinkClick r:id="rId2"/>
              </a:rPr>
              <a:t>audiencias@tambau.sp.gov.br</a:t>
            </a:r>
            <a:endParaRPr lang="pt-BR" sz="2000" dirty="0"/>
          </a:p>
          <a:p>
            <a:pPr algn="ctr" eaLnBrk="1" hangingPunct="1">
              <a:lnSpc>
                <a:spcPct val="90000"/>
              </a:lnSpc>
              <a:buNone/>
            </a:pPr>
            <a:endParaRPr lang="pt-BR" sz="2000" dirty="0" smtClean="0"/>
          </a:p>
          <a:p>
            <a:pPr algn="ctr" eaLnBrk="1" hangingPunct="1">
              <a:lnSpc>
                <a:spcPct val="90000"/>
              </a:lnSpc>
              <a:buNone/>
            </a:pPr>
            <a:r>
              <a:rPr lang="pt-BR" sz="2000" dirty="0" smtClean="0"/>
              <a:t> </a:t>
            </a:r>
            <a:r>
              <a:rPr lang="pt-BR" sz="2000" dirty="0" smtClean="0">
                <a:hlinkClick r:id="rId3"/>
              </a:rPr>
              <a:t>contabilidade@tambau.sp.gov.br</a:t>
            </a:r>
            <a:endParaRPr lang="pt-BR" sz="2000" dirty="0" smtClean="0"/>
          </a:p>
          <a:p>
            <a:pPr algn="ctr" eaLnBrk="1" hangingPunct="1">
              <a:lnSpc>
                <a:spcPct val="90000"/>
              </a:lnSpc>
              <a:buNone/>
            </a:pPr>
            <a:endParaRPr lang="pt-BR" sz="2000" dirty="0" smtClean="0"/>
          </a:p>
          <a:p>
            <a:pPr algn="ctr" eaLnBrk="1" hangingPunct="1">
              <a:lnSpc>
                <a:spcPct val="90000"/>
              </a:lnSpc>
              <a:buNone/>
            </a:pPr>
            <a:r>
              <a:rPr lang="pt-BR" sz="2000" dirty="0" smtClean="0"/>
              <a:t>     </a:t>
            </a:r>
            <a:r>
              <a:rPr lang="pt-BR" sz="2000" dirty="0" smtClean="0">
                <a:hlinkClick r:id="rId4"/>
              </a:rPr>
              <a:t>financas@tambau.sp.gov.br</a:t>
            </a:r>
            <a:endParaRPr lang="pt-BR" sz="2000" dirty="0" smtClean="0"/>
          </a:p>
          <a:p>
            <a:pPr algn="ctr" eaLnBrk="1" hangingPunct="1">
              <a:lnSpc>
                <a:spcPct val="90000"/>
              </a:lnSpc>
              <a:buNone/>
            </a:pPr>
            <a:endParaRPr lang="pt-BR" sz="2000" dirty="0" smtClean="0"/>
          </a:p>
          <a:p>
            <a:pPr algn="ctr" eaLnBrk="1" hangingPunct="1">
              <a:lnSpc>
                <a:spcPct val="90000"/>
              </a:lnSpc>
              <a:buNone/>
            </a:pPr>
            <a:endParaRPr lang="pt-BR" sz="2000" dirty="0" smtClean="0"/>
          </a:p>
          <a:p>
            <a:pPr algn="ctr" eaLnBrk="1" hangingPunct="1">
              <a:lnSpc>
                <a:spcPct val="90000"/>
              </a:lnSpc>
              <a:buNone/>
            </a:pPr>
            <a:r>
              <a:rPr lang="pt-BR" sz="2000" b="1" dirty="0" smtClean="0"/>
              <a:t>A Prefeitura Municipal de Tambaú agradece sua atenção!</a:t>
            </a:r>
          </a:p>
          <a:p>
            <a:pPr algn="ctr" eaLnBrk="1" hangingPunct="1">
              <a:lnSpc>
                <a:spcPct val="90000"/>
              </a:lnSpc>
              <a:buNone/>
            </a:pPr>
            <a:endParaRPr lang="pt-BR" sz="2000" dirty="0" smtClean="0"/>
          </a:p>
          <a:p>
            <a:pPr algn="ctr" eaLnBrk="1" hangingPunct="1">
              <a:lnSpc>
                <a:spcPct val="90000"/>
              </a:lnSpc>
              <a:buNone/>
            </a:pPr>
            <a:endParaRPr lang="pt-BR" sz="2000" b="1" dirty="0" smtClean="0"/>
          </a:p>
          <a:p>
            <a:pPr algn="ctr" eaLnBrk="1" hangingPunct="1">
              <a:lnSpc>
                <a:spcPct val="90000"/>
              </a:lnSpc>
              <a:buNone/>
            </a:pPr>
            <a:endParaRPr lang="pt-BR" sz="2000" i="1" u="sng" dirty="0" smtClean="0"/>
          </a:p>
          <a:p>
            <a:pPr algn="ctr" eaLnBrk="1" hangingPunct="1">
              <a:lnSpc>
                <a:spcPct val="90000"/>
              </a:lnSpc>
              <a:buNone/>
            </a:pPr>
            <a:endParaRPr lang="pt-BR" sz="2000" i="1" u="sng" dirty="0" smtClean="0"/>
          </a:p>
          <a:p>
            <a:pPr eaLnBrk="1" hangingPunct="1">
              <a:lnSpc>
                <a:spcPct val="90000"/>
              </a:lnSpc>
              <a:buNone/>
            </a:pPr>
            <a:endParaRPr lang="pt-BR" sz="2000" dirty="0" smtClean="0"/>
          </a:p>
          <a:p>
            <a:pPr eaLnBrk="1" hangingPunct="1">
              <a:lnSpc>
                <a:spcPct val="90000"/>
              </a:lnSpc>
              <a:buNone/>
            </a:pPr>
            <a:endParaRPr lang="pt-BR" sz="2000" dirty="0" smtClean="0"/>
          </a:p>
          <a:p>
            <a:pPr eaLnBrk="1" hangingPunct="1">
              <a:lnSpc>
                <a:spcPct val="90000"/>
              </a:lnSpc>
              <a:buNone/>
            </a:pPr>
            <a:endParaRPr lang="pt-BR" sz="2000" dirty="0" smtClean="0"/>
          </a:p>
        </p:txBody>
      </p:sp>
      <p:pic>
        <p:nvPicPr>
          <p:cNvPr id="4" name="Imagem 3" descr="BRASAO4.BMP"/>
          <p:cNvPicPr>
            <a:picLocks noChangeAspect="1"/>
          </p:cNvPicPr>
          <p:nvPr/>
        </p:nvPicPr>
        <p:blipFill>
          <a:blip r:embed="rId5" cstate="print"/>
          <a:stretch>
            <a:fillRect/>
          </a:stretch>
        </p:blipFill>
        <p:spPr>
          <a:xfrm>
            <a:off x="539552" y="332656"/>
            <a:ext cx="1296144" cy="64807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orda">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Borda">
      <a:majorFont>
        <a:latin typeface="Garamond"/>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kumimoji="0" lang="pt-BR"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kumimoji="0" lang="pt-BR" sz="2000" b="0" i="0" u="none" strike="noStrike" cap="none" normalizeH="0" baseline="0" smtClean="0">
            <a:ln>
              <a:noFill/>
            </a:ln>
            <a:solidFill>
              <a:schemeClr val="tx1"/>
            </a:solidFill>
            <a:effectLst/>
            <a:latin typeface="Arial" charset="0"/>
          </a:defRPr>
        </a:defPPr>
      </a:lstStyle>
    </a:lnDef>
  </a:objectDefaults>
  <a:extraClrSchemeLst>
    <a:extraClrScheme>
      <a:clrScheme name="Borda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a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a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a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a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a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a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a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a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a 10">
        <a:dk1>
          <a:srgbClr val="000000"/>
        </a:dk1>
        <a:lt1>
          <a:srgbClr val="FFFFFF"/>
        </a:lt1>
        <a:dk2>
          <a:srgbClr val="006633"/>
        </a:dk2>
        <a:lt2>
          <a:srgbClr val="5F5F5F"/>
        </a:lt2>
        <a:accent1>
          <a:srgbClr val="FF6699"/>
        </a:accent1>
        <a:accent2>
          <a:srgbClr val="3B812F"/>
        </a:accent2>
        <a:accent3>
          <a:srgbClr val="FFFFFF"/>
        </a:accent3>
        <a:accent4>
          <a:srgbClr val="000000"/>
        </a:accent4>
        <a:accent5>
          <a:srgbClr val="FFB8C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a 11">
        <a:dk1>
          <a:srgbClr val="000000"/>
        </a:dk1>
        <a:lt1>
          <a:srgbClr val="FFFFFF"/>
        </a:lt1>
        <a:dk2>
          <a:srgbClr val="006633"/>
        </a:dk2>
        <a:lt2>
          <a:srgbClr val="5F5F5F"/>
        </a:lt2>
        <a:accent1>
          <a:srgbClr val="99CCFF"/>
        </a:accent1>
        <a:accent2>
          <a:srgbClr val="3B812F"/>
        </a:accent2>
        <a:accent3>
          <a:srgbClr val="FFFFFF"/>
        </a:accent3>
        <a:accent4>
          <a:srgbClr val="000000"/>
        </a:accent4>
        <a:accent5>
          <a:srgbClr val="CAE2FF"/>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a 12">
        <a:dk1>
          <a:srgbClr val="000000"/>
        </a:dk1>
        <a:lt1>
          <a:srgbClr val="FFFFFF"/>
        </a:lt1>
        <a:dk2>
          <a:srgbClr val="000000"/>
        </a:dk2>
        <a:lt2>
          <a:srgbClr val="5F5F5F"/>
        </a:lt2>
        <a:accent1>
          <a:srgbClr val="99CCFF"/>
        </a:accent1>
        <a:accent2>
          <a:srgbClr val="3B812F"/>
        </a:accent2>
        <a:accent3>
          <a:srgbClr val="FFFFFF"/>
        </a:accent3>
        <a:accent4>
          <a:srgbClr val="000000"/>
        </a:accent4>
        <a:accent5>
          <a:srgbClr val="CAE2FF"/>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a 13">
        <a:dk1>
          <a:srgbClr val="000000"/>
        </a:dk1>
        <a:lt1>
          <a:srgbClr val="FFFFFF"/>
        </a:lt1>
        <a:dk2>
          <a:srgbClr val="000000"/>
        </a:dk2>
        <a:lt2>
          <a:srgbClr val="5F5F5F"/>
        </a:lt2>
        <a:accent1>
          <a:srgbClr val="99CCFF"/>
        </a:accent1>
        <a:accent2>
          <a:srgbClr val="FF3300"/>
        </a:accent2>
        <a:accent3>
          <a:srgbClr val="FFFFFF"/>
        </a:accent3>
        <a:accent4>
          <a:srgbClr val="000000"/>
        </a:accent4>
        <a:accent5>
          <a:srgbClr val="CAE2FF"/>
        </a:accent5>
        <a:accent6>
          <a:srgbClr val="E72D00"/>
        </a:accent6>
        <a:hlink>
          <a:srgbClr val="996600"/>
        </a:hlink>
        <a:folHlink>
          <a:srgbClr val="AFBF3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15016</TotalTime>
  <Words>1461</Words>
  <Application>Microsoft Office PowerPoint</Application>
  <PresentationFormat>Apresentação na tela (4:3)</PresentationFormat>
  <Paragraphs>1096</Paragraphs>
  <Slides>97</Slides>
  <Notes>1</Notes>
  <HiddenSlides>0</HiddenSlides>
  <MMClips>0</MMClips>
  <ScaleCrop>false</ScaleCrop>
  <HeadingPairs>
    <vt:vector size="4" baseType="variant">
      <vt:variant>
        <vt:lpstr>Tema</vt:lpstr>
      </vt:variant>
      <vt:variant>
        <vt:i4>1</vt:i4>
      </vt:variant>
      <vt:variant>
        <vt:lpstr>Títulos de slides</vt:lpstr>
      </vt:variant>
      <vt:variant>
        <vt:i4>97</vt:i4>
      </vt:variant>
    </vt:vector>
  </HeadingPairs>
  <TitlesOfParts>
    <vt:vector size="98" baseType="lpstr">
      <vt:lpstr>Borda</vt:lpstr>
      <vt:lpstr>Prefeitura Municipal de Tambaú</vt:lpstr>
      <vt:lpstr>Glossário</vt:lpstr>
      <vt:lpstr>Glossário</vt:lpstr>
      <vt:lpstr>O que é LOA?</vt:lpstr>
      <vt:lpstr>Ciclo Orçamentário Municipal</vt:lpstr>
      <vt:lpstr>Conteúdo da LOA</vt:lpstr>
      <vt:lpstr>Evolução das Receitas</vt:lpstr>
      <vt:lpstr>Evolução das Receitas</vt:lpstr>
      <vt:lpstr>Apresentação das Gestoras</vt:lpstr>
      <vt:lpstr>Apresentação das Unid. Orçamentárias</vt:lpstr>
      <vt:lpstr>Apresentação das Unid. Orçamentárias</vt:lpstr>
      <vt:lpstr>Apresentação das Unid. Executoras</vt:lpstr>
      <vt:lpstr>Planejamento Orçamentário</vt:lpstr>
      <vt:lpstr>Planejamento Orçamentário</vt:lpstr>
      <vt:lpstr>Planejamento Orçamentário</vt:lpstr>
      <vt:lpstr>Planejamento Orçamentário</vt:lpstr>
      <vt:lpstr>Planejamento Orçamentário</vt:lpstr>
      <vt:lpstr>Planejamento Orçamentário</vt:lpstr>
      <vt:lpstr>Planejamento Orçamentário</vt:lpstr>
      <vt:lpstr>Planejamento Orçamentário</vt:lpstr>
      <vt:lpstr>Apresentação das Unid. Executoras</vt:lpstr>
      <vt:lpstr>Planejamento Orçamentário</vt:lpstr>
      <vt:lpstr>Planejamento Orçamentário</vt:lpstr>
      <vt:lpstr>Planejamento Orçamentário</vt:lpstr>
      <vt:lpstr>Planejamento Orçamentário</vt:lpstr>
      <vt:lpstr>Planejamento Orçamentário</vt:lpstr>
      <vt:lpstr>Planejamento Orçamentário</vt:lpstr>
      <vt:lpstr>Apresentação das Unid. Executoras</vt:lpstr>
      <vt:lpstr>Planejamento Orçamentário</vt:lpstr>
      <vt:lpstr>Planejamento Orçamentário</vt:lpstr>
      <vt:lpstr>Planejamento Orçamentário</vt:lpstr>
      <vt:lpstr>Planejamento Orçamentário</vt:lpstr>
      <vt:lpstr>Planejamento Orçamentário</vt:lpstr>
      <vt:lpstr>Planejamento Orçamentário</vt:lpstr>
      <vt:lpstr>Planejamento Orçamentário</vt:lpstr>
      <vt:lpstr>Apresentação das Unid. Executoras</vt:lpstr>
      <vt:lpstr>Planejamento Orçamentário</vt:lpstr>
      <vt:lpstr>Planejamento Orçamentário</vt:lpstr>
      <vt:lpstr>Apresentação das Unid. Executoras</vt:lpstr>
      <vt:lpstr>Planejamento Orçamentário</vt:lpstr>
      <vt:lpstr>Planejamento Orçamentário</vt:lpstr>
      <vt:lpstr>Planejamento Orçamentário</vt:lpstr>
      <vt:lpstr>Planejamento Orçamentário</vt:lpstr>
      <vt:lpstr>Planejamento Orçamentário</vt:lpstr>
      <vt:lpstr>Planejamento Orçamentário</vt:lpstr>
      <vt:lpstr>Planejamento Orçamentário</vt:lpstr>
      <vt:lpstr>Planejamento Orçamentário</vt:lpstr>
      <vt:lpstr>Planejamento Orçamentário</vt:lpstr>
      <vt:lpstr>Planejamento Orçamentário</vt:lpstr>
      <vt:lpstr>Apresentação das Unid. Executoras</vt:lpstr>
      <vt:lpstr>Planejamento Orçamentário</vt:lpstr>
      <vt:lpstr>Planejamento Orçamentário</vt:lpstr>
      <vt:lpstr>Planejamento Orçamentário</vt:lpstr>
      <vt:lpstr>Planejamento Orçamentário</vt:lpstr>
      <vt:lpstr>Planejamento Orçamentário</vt:lpstr>
      <vt:lpstr>Planejamento Orçamentário</vt:lpstr>
      <vt:lpstr>Planejamento Orçamentário</vt:lpstr>
      <vt:lpstr>Planejamento Orçamentário</vt:lpstr>
      <vt:lpstr>Apresentação das Unid. Executoras</vt:lpstr>
      <vt:lpstr>Planejamento Orçamentário</vt:lpstr>
      <vt:lpstr>Planejamento Orçamentário</vt:lpstr>
      <vt:lpstr>Planejamento Orçamentário</vt:lpstr>
      <vt:lpstr>Apresentação das Unid. Executoras</vt:lpstr>
      <vt:lpstr>Planejamento Orçamentário</vt:lpstr>
      <vt:lpstr>Planejamento Orçamentário</vt:lpstr>
      <vt:lpstr>Planejamento Orçamentário</vt:lpstr>
      <vt:lpstr>Planejamento Orçamentário</vt:lpstr>
      <vt:lpstr>Apresentação das Unid. Executoras</vt:lpstr>
      <vt:lpstr>Planejamento Orçamentário</vt:lpstr>
      <vt:lpstr>Planejamento Orçamentário</vt:lpstr>
      <vt:lpstr>Planejamento Orçamentário</vt:lpstr>
      <vt:lpstr>Planejamento Orçamentário</vt:lpstr>
      <vt:lpstr>Planejamento Orçamentário</vt:lpstr>
      <vt:lpstr>Planejamento Orçamentário</vt:lpstr>
      <vt:lpstr>Planejamento Orçamentário</vt:lpstr>
      <vt:lpstr>Planejamento Orçamentário</vt:lpstr>
      <vt:lpstr>Planejamento Orçamentário</vt:lpstr>
      <vt:lpstr>Planejamento Orçamentário</vt:lpstr>
      <vt:lpstr>Planejamento Orçamentário</vt:lpstr>
      <vt:lpstr>Planejamento Orçamentário</vt:lpstr>
      <vt:lpstr>Planejamento Orçamentário</vt:lpstr>
      <vt:lpstr>Apresentação das Unid. Executoras</vt:lpstr>
      <vt:lpstr>Planejamento Orçamentário</vt:lpstr>
      <vt:lpstr>Planejamento Orçamentário</vt:lpstr>
      <vt:lpstr>Planejamento Orçamentário</vt:lpstr>
      <vt:lpstr>Apresentação das Unid. Executoras</vt:lpstr>
      <vt:lpstr>Planejamento Orçamentário</vt:lpstr>
      <vt:lpstr>Apresentação das Unid. Executoras</vt:lpstr>
      <vt:lpstr>Planejamento Orçamentário</vt:lpstr>
      <vt:lpstr>Apresentação das Unid. Executoras</vt:lpstr>
      <vt:lpstr>Planejamento Orçamentário</vt:lpstr>
      <vt:lpstr>Apresentação das Unid. Executoras</vt:lpstr>
      <vt:lpstr>Planejamento Orçamentário</vt:lpstr>
      <vt:lpstr>Planejamento Orçamentário</vt:lpstr>
      <vt:lpstr>Apresentação das Unid. Executoras</vt:lpstr>
      <vt:lpstr>Planejamento Orçamentário</vt:lpstr>
      <vt:lpstr>Informações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ESTRUTURA ORGANIZACIONAL  GABINETE DO PREFEITO  GABINETE DO PREFEITO   Aquisição do Prédio Máquinas Uliana   Manutenção do Gabinete do Sr. Prefeito   Manutenção da Reserva de Contingência  CHEFIA DE GABINETE   Manutenção da Chefia do Gabinete  DPTO DE SECRETARIA E EXPEDIENTE   Manutenção da Secretaria e Expediente  DPTO DE DEFESA CIVIL   Manut. da Coordenadoria Municipal de Defesa Civil (COMDEC) DPTO DE COMISSÕES E CONSELHOS MUNICIPAIS   Manutenção das Comissões Municipais   FUNDO SOCIAL DE SOLIDARIEDADE DO MUNICÍPIO DE TAMBAÚ   Manutenção do Fundo Social de Solidar. de Tambaú</dc:title>
  <dc:creator>Porto</dc:creator>
  <cp:lastModifiedBy>porto</cp:lastModifiedBy>
  <cp:revision>1145</cp:revision>
  <cp:lastPrinted>2019-05-22T13:51:57Z</cp:lastPrinted>
  <dcterms:created xsi:type="dcterms:W3CDTF">2010-06-02T18:31:29Z</dcterms:created>
  <dcterms:modified xsi:type="dcterms:W3CDTF">2020-08-28T11:59:02Z</dcterms:modified>
</cp:coreProperties>
</file>